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93"/>
  </p:notesMasterIdLst>
  <p:handoutMasterIdLst>
    <p:handoutMasterId r:id="rId94"/>
  </p:handoutMasterIdLst>
  <p:sldIdLst>
    <p:sldId id="363" r:id="rId6"/>
    <p:sldId id="330" r:id="rId7"/>
    <p:sldId id="331" r:id="rId8"/>
    <p:sldId id="332" r:id="rId9"/>
    <p:sldId id="334" r:id="rId10"/>
    <p:sldId id="364" r:id="rId11"/>
    <p:sldId id="262" r:id="rId12"/>
    <p:sldId id="335" r:id="rId13"/>
    <p:sldId id="336" r:id="rId14"/>
    <p:sldId id="337" r:id="rId15"/>
    <p:sldId id="263" r:id="rId16"/>
    <p:sldId id="338" r:id="rId17"/>
    <p:sldId id="299" r:id="rId18"/>
    <p:sldId id="339" r:id="rId19"/>
    <p:sldId id="340" r:id="rId20"/>
    <p:sldId id="341" r:id="rId21"/>
    <p:sldId id="302" r:id="rId22"/>
    <p:sldId id="342" r:id="rId23"/>
    <p:sldId id="343" r:id="rId24"/>
    <p:sldId id="344" r:id="rId25"/>
    <p:sldId id="264" r:id="rId26"/>
    <p:sldId id="345" r:id="rId27"/>
    <p:sldId id="346" r:id="rId28"/>
    <p:sldId id="347" r:id="rId29"/>
    <p:sldId id="348" r:id="rId30"/>
    <p:sldId id="349" r:id="rId31"/>
    <p:sldId id="350" r:id="rId32"/>
    <p:sldId id="351" r:id="rId33"/>
    <p:sldId id="352" r:id="rId34"/>
    <p:sldId id="266" r:id="rId35"/>
    <p:sldId id="353" r:id="rId36"/>
    <p:sldId id="265" r:id="rId37"/>
    <p:sldId id="354" r:id="rId38"/>
    <p:sldId id="355" r:id="rId39"/>
    <p:sldId id="356" r:id="rId40"/>
    <p:sldId id="357" r:id="rId41"/>
    <p:sldId id="276" r:id="rId42"/>
    <p:sldId id="358" r:id="rId43"/>
    <p:sldId id="359" r:id="rId44"/>
    <p:sldId id="360" r:id="rId45"/>
    <p:sldId id="361" r:id="rId46"/>
    <p:sldId id="303" r:id="rId47"/>
    <p:sldId id="362" r:id="rId48"/>
    <p:sldId id="293" r:id="rId49"/>
    <p:sldId id="370" r:id="rId50"/>
    <p:sldId id="371" r:id="rId51"/>
    <p:sldId id="372" r:id="rId52"/>
    <p:sldId id="373" r:id="rId53"/>
    <p:sldId id="374" r:id="rId54"/>
    <p:sldId id="375" r:id="rId55"/>
    <p:sldId id="376" r:id="rId56"/>
    <p:sldId id="377" r:id="rId57"/>
    <p:sldId id="378" r:id="rId58"/>
    <p:sldId id="379" r:id="rId59"/>
    <p:sldId id="380" r:id="rId60"/>
    <p:sldId id="381" r:id="rId61"/>
    <p:sldId id="369" r:id="rId62"/>
    <p:sldId id="277" r:id="rId63"/>
    <p:sldId id="269" r:id="rId64"/>
    <p:sldId id="304" r:id="rId65"/>
    <p:sldId id="305" r:id="rId66"/>
    <p:sldId id="307" r:id="rId67"/>
    <p:sldId id="306" r:id="rId68"/>
    <p:sldId id="308" r:id="rId69"/>
    <p:sldId id="270" r:id="rId70"/>
    <p:sldId id="309" r:id="rId71"/>
    <p:sldId id="310" r:id="rId72"/>
    <p:sldId id="311" r:id="rId73"/>
    <p:sldId id="312" r:id="rId74"/>
    <p:sldId id="314" r:id="rId75"/>
    <p:sldId id="313" r:id="rId76"/>
    <p:sldId id="315" r:id="rId77"/>
    <p:sldId id="316" r:id="rId78"/>
    <p:sldId id="317" r:id="rId79"/>
    <p:sldId id="365" r:id="rId80"/>
    <p:sldId id="296" r:id="rId81"/>
    <p:sldId id="318" r:id="rId82"/>
    <p:sldId id="319" r:id="rId83"/>
    <p:sldId id="366" r:id="rId84"/>
    <p:sldId id="322" r:id="rId85"/>
    <p:sldId id="323" r:id="rId86"/>
    <p:sldId id="324" r:id="rId87"/>
    <p:sldId id="367" r:id="rId88"/>
    <p:sldId id="289" r:id="rId89"/>
    <p:sldId id="320" r:id="rId90"/>
    <p:sldId id="274" r:id="rId91"/>
    <p:sldId id="368" r:id="rId9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6FA"/>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0E881E3-1B7C-4456-A46E-B3ABF153DD36}" v="2229" dt="2021-09-12T17:15:01.655"/>
    <p1510:client id="{3BA0D230-C853-4667-83F9-D85E65BD4B24}" v="2" dt="2021-08-19T16:32:24.566"/>
    <p1510:client id="{490C475E-6AF2-44D9-AE4E-00203001350A}" v="1324" dt="2021-09-12T00:49:43.789"/>
    <p1510:client id="{5A0AAAB8-49A6-F942-A54D-C6F3E5FF3A63}" v="89" dt="2021-07-13T17:54:45.232"/>
    <p1510:client id="{66F22D27-FEFC-4F1E-B91A-1A6438336984}" v="2" dt="2021-09-09T23:09:04.190"/>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D7A928F-15D3-410E-9801-032426AD9839}" v="796" dt="2021-09-10T18:23:44.785"/>
    <p1510:client id="{9F30A1D2-6717-426C-A658-3A50309723ED}" v="4" dt="2021-08-10T21:42:35.526"/>
    <p1510:client id="{A027F443-1364-4130-BEC0-56C236ABBF9F}" v="578" dt="2021-09-11T14:52:33.823"/>
    <p1510:client id="{B4F6122B-FF2E-489F-BB13-A4A5619DBA0A}" v="4" dt="2021-09-09T22:43:26.552"/>
    <p1510:client id="{B63C8988-E1D3-4A52-8229-FA8C5EBD2ECD}" v="357" dt="2021-08-19T14:01:44.876"/>
    <p1510:client id="{C083896D-BE66-E85C-897C-A6AD0DF65F8C}" v="2226" dt="2021-07-13T17:34:38.142"/>
    <p1510:client id="{CC69BAD0-B878-4D5F-9EDC-F1CFB63E14B5}" v="190" dt="2021-08-18T18:06:57.811"/>
    <p1510:client id="{FC6FCA00-569D-4362-A2F1-49485DB32960}" v="1" dt="2021-09-25T15:09:46.423"/>
    <p1510:client id="{FCD6CDB9-F287-4323-8436-DB464111FC65}" v="290" dt="2021-09-10T21:10:00.67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32" d="100"/>
          <a:sy n="132" d="100"/>
        </p:scale>
        <p:origin x="56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commentAuthors" Target="commen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notesMaster" Target="notesMasters/notes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9/25/2021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6FA"/>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IExmachina/Space_X_F9_Data_Science_Project/blob/main/Data_Collection.ipynb"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IExmachina/Space_X_F9_Data_Science_Project/blob/main/Collecting_Data_Web_Scraping.ipynb" TargetMode="External"/><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List_of_Cape_Canaveral_and_Merritt_Island_launch_sites?utm_medium=Exinfluencer&amp;utm_source=Exinfluencer&amp;utm_content=000026UJ&amp;utm_term=10006555&amp;utm_id=NA-SkillsNetwork-Channel-SkillsNetworkCoursesIBMDS0321ENSkillsNetwork26802033-2021-01-0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IExmachina/Space_X_F9_Data_Science_Project/blob/main/Data_%20Wrangling.ipynb"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IExmachina/Space_X_F9_Data_Science_Project/blob/main/Data_EAD_Visualization.ipyn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IExmachina/Space_X_F9_Data_Science_Project/blob/main/Data_EDA_SQL.ipynb"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IExmachina/Space_X_F9_Data_Science_Project/blob/main/Data_Visualization_Analytics.ipynb"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spacex-f9-data-science.herokuapp.com/" TargetMode="External"/><Relationship Id="rId2" Type="http://schemas.openxmlformats.org/officeDocument/2006/relationships/hyperlink" Target="https://github.com/IExmachina/Space_X_F9_Data_Science_Project/blob/main/main.py"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IExmachina/Space_X_F9_Data_Science_Project/blob/main/Machine_learning_prediction.ipynb"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IExmachina/Space_X_F9_Data_Science_Project" TargetMode="Externa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Lukas Mendes</a:t>
            </a:r>
          </a:p>
          <a:p>
            <a:r>
              <a:rPr lang="en-US" dirty="0">
                <a:solidFill>
                  <a:schemeClr val="bg2"/>
                </a:solidFill>
                <a:latin typeface="Abadi"/>
                <a:ea typeface="SF Pro" pitchFamily="2" charset="0"/>
                <a:cs typeface="SF Pro" pitchFamily="2" charset="0"/>
              </a:rPr>
              <a:t>11/09/2021</a:t>
            </a:r>
            <a:endParaRPr lang="en-US"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36040798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DD016AF-D94E-4397-9CB2-9C8869CC2FD1}"/>
              </a:ext>
            </a:extLst>
          </p:cNvPr>
          <p:cNvSpPr>
            <a:spLocks noGrp="1"/>
          </p:cNvSpPr>
          <p:nvPr>
            <p:ph idx="1"/>
          </p:nvPr>
        </p:nvSpPr>
        <p:spPr>
          <a:xfrm>
            <a:off x="575441" y="209660"/>
            <a:ext cx="11146220" cy="6387716"/>
          </a:xfrm>
        </p:spPr>
        <p:txBody>
          <a:bodyPr lIns="91440" tIns="45720" rIns="91440" bIns="45720" anchor="t"/>
          <a:lstStyle/>
          <a:p>
            <a:pPr>
              <a:lnSpc>
                <a:spcPct val="120000"/>
              </a:lnSpc>
              <a:spcBef>
                <a:spcPts val="1400"/>
              </a:spcBef>
            </a:pPr>
            <a:r>
              <a:rPr lang="en-US" dirty="0">
                <a:solidFill>
                  <a:schemeClr val="accent3">
                    <a:lumMod val="25000"/>
                  </a:schemeClr>
                </a:solidFill>
                <a:latin typeface="Abadi"/>
                <a:ea typeface="+mn-lt"/>
                <a:cs typeface="+mn-lt"/>
              </a:rPr>
              <a:t>Predictive analysis using a classification model:</a:t>
            </a:r>
          </a:p>
          <a:p>
            <a:pPr>
              <a:buNone/>
            </a:pPr>
            <a:r>
              <a:rPr lang="en-US" sz="2000" dirty="0">
                <a:latin typeface="IBM Plex Mono Text"/>
                <a:ea typeface="+mn-lt"/>
                <a:cs typeface="+mn-lt"/>
              </a:rPr>
              <a:t>This was the final step, where we built a classification model that based on the dataset information can tell us if a new rocket will succeed when landing or not.</a:t>
            </a:r>
            <a:endParaRPr lang="en-US" sz="2000">
              <a:latin typeface="IBM Plex Mono Text"/>
            </a:endParaRPr>
          </a:p>
          <a:p>
            <a:pPr marL="0" indent="0">
              <a:buNone/>
            </a:pPr>
            <a:r>
              <a:rPr lang="en-US" sz="2000" dirty="0">
                <a:latin typeface="IBM Plex Mono Text"/>
                <a:ea typeface="+mn-lt"/>
                <a:cs typeface="+mn-lt"/>
              </a:rPr>
              <a:t>We first need to provide real and historical information (which has already happened) to "train" the model, after training we test the model to see how it does by predicting information that it has never seen, that was not in the dataset it used to train. In this process we use a tool that takes a part of the dataset for testing and the rest is used to train the model.</a:t>
            </a:r>
            <a:endParaRPr lang="en-US">
              <a:latin typeface="IBM Plex Mono Text"/>
              <a:ea typeface="+mn-lt"/>
              <a:cs typeface="+mn-lt"/>
            </a:endParaRPr>
          </a:p>
          <a:p>
            <a:pPr marL="0" indent="0">
              <a:buNone/>
            </a:pPr>
            <a:r>
              <a:rPr lang="en-US" sz="2000" dirty="0">
                <a:latin typeface="IBM Plex Mono Text"/>
                <a:ea typeface="+mn-lt"/>
                <a:cs typeface="+mn-lt"/>
              </a:rPr>
              <a:t>At the end we compared the models to see which had the highest accuracy rate.</a:t>
            </a:r>
            <a:endParaRPr lang="en-US">
              <a:latin typeface="IBM Plex Mono Text"/>
            </a:endParaRPr>
          </a:p>
          <a:p>
            <a:pPr>
              <a:buNone/>
            </a:pPr>
            <a:r>
              <a:rPr lang="en-US" sz="2000" dirty="0">
                <a:latin typeface="IBM Plex Mono Text"/>
                <a:ea typeface="+mn-lt"/>
                <a:cs typeface="+mn-lt"/>
              </a:rPr>
              <a:t>We make an evaluation of several classification algorithms with the </a:t>
            </a:r>
            <a:r>
              <a:rPr lang="en-US" sz="2000" dirty="0" err="1">
                <a:latin typeface="IBM Plex Mono Text"/>
                <a:ea typeface="+mn-lt"/>
                <a:cs typeface="+mn-lt"/>
              </a:rPr>
              <a:t>GridSearchCV</a:t>
            </a:r>
            <a:r>
              <a:rPr lang="en-US" sz="2000" dirty="0">
                <a:latin typeface="IBM Plex Mono Text"/>
                <a:ea typeface="+mn-lt"/>
                <a:cs typeface="+mn-lt"/>
              </a:rPr>
              <a:t> library to then find the best one for our case study.</a:t>
            </a:r>
            <a:endParaRPr lang="en-US" sz="2000">
              <a:latin typeface="IBM Plex Mono Text"/>
            </a:endParaRPr>
          </a:p>
          <a:p>
            <a:pPr marL="0" indent="0">
              <a:lnSpc>
                <a:spcPct val="120000"/>
              </a:lnSpc>
              <a:spcBef>
                <a:spcPts val="1400"/>
              </a:spcBef>
              <a:buNone/>
            </a:pPr>
            <a:r>
              <a:rPr lang="en-US" sz="2000" dirty="0">
                <a:latin typeface="IBM Plex Mono Text"/>
                <a:ea typeface="+mn-lt"/>
                <a:cs typeface="+mn-lt"/>
              </a:rPr>
              <a:t>The tested algorithms were:</a:t>
            </a:r>
          </a:p>
          <a:p>
            <a:pPr>
              <a:lnSpc>
                <a:spcPct val="120000"/>
              </a:lnSpc>
              <a:spcBef>
                <a:spcPts val="1400"/>
              </a:spcBef>
            </a:pPr>
            <a:r>
              <a:rPr lang="en-US" sz="2000" b="1" dirty="0">
                <a:latin typeface="Consolas"/>
                <a:cs typeface="Calibri"/>
              </a:rPr>
              <a:t>Logistic Regression</a:t>
            </a:r>
          </a:p>
          <a:p>
            <a:pPr>
              <a:lnSpc>
                <a:spcPct val="120000"/>
              </a:lnSpc>
              <a:spcBef>
                <a:spcPts val="1400"/>
              </a:spcBef>
            </a:pPr>
            <a:r>
              <a:rPr lang="en-US" sz="2000" b="1" dirty="0">
                <a:latin typeface="Consolas"/>
                <a:cs typeface="Calibri"/>
              </a:rPr>
              <a:t>Decision Tree</a:t>
            </a:r>
          </a:p>
          <a:p>
            <a:pPr>
              <a:lnSpc>
                <a:spcPct val="120000"/>
              </a:lnSpc>
              <a:spcBef>
                <a:spcPts val="1400"/>
              </a:spcBef>
            </a:pPr>
            <a:r>
              <a:rPr lang="en-US" sz="2000" b="1" dirty="0">
                <a:latin typeface="Consolas"/>
                <a:cs typeface="Calibri"/>
              </a:rPr>
              <a:t>Support Vector Machine</a:t>
            </a:r>
          </a:p>
          <a:p>
            <a:pPr>
              <a:lnSpc>
                <a:spcPct val="120000"/>
              </a:lnSpc>
              <a:spcBef>
                <a:spcPts val="1400"/>
              </a:spcBef>
            </a:pPr>
            <a:r>
              <a:rPr lang="en-US" sz="2000" b="1" dirty="0" err="1">
                <a:latin typeface="Consolas"/>
                <a:cs typeface="Calibri"/>
              </a:rPr>
              <a:t>KNeighbors</a:t>
            </a:r>
            <a:endParaRPr lang="en-US" sz="2000" b="1" dirty="0">
              <a:latin typeface="Consolas"/>
              <a:cs typeface="Calibri"/>
            </a:endParaRPr>
          </a:p>
        </p:txBody>
      </p:sp>
    </p:spTree>
    <p:extLst>
      <p:ext uri="{BB962C8B-B14F-4D97-AF65-F5344CB8AC3E}">
        <p14:creationId xmlns:p14="http://schemas.microsoft.com/office/powerpoint/2010/main" val="1439824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01634" y="6117538"/>
            <a:ext cx="2743200" cy="401638"/>
          </a:xfrm>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2073"/>
            <a:ext cx="10515600" cy="1355890"/>
          </a:xfrm>
          <a:prstGeom prst="rect">
            <a:avLst/>
          </a:prstGeom>
        </p:spPr>
        <p:txBody>
          <a:bodyPr lIns="91440" tIns="45720" rIns="91440" bIns="45720" anchor="t"/>
          <a:lstStyle/>
          <a:p>
            <a:pPr marL="0" indent="0">
              <a:lnSpc>
                <a:spcPct val="100000"/>
              </a:lnSpc>
              <a:spcBef>
                <a:spcPts val="1400"/>
              </a:spcBef>
              <a:buNone/>
            </a:pPr>
            <a:r>
              <a:rPr lang="en-US" sz="2400" dirty="0">
                <a:latin typeface="Abadi"/>
                <a:ea typeface="+mn-lt"/>
                <a:cs typeface="+mn-lt"/>
              </a:rPr>
              <a:t>Request Library:</a:t>
            </a:r>
          </a:p>
          <a:p>
            <a:pPr marL="0" indent="0">
              <a:lnSpc>
                <a:spcPct val="100000"/>
              </a:lnSpc>
              <a:spcBef>
                <a:spcPts val="1400"/>
              </a:spcBef>
              <a:buNone/>
            </a:pPr>
            <a:r>
              <a:rPr lang="en-US" sz="2200" dirty="0">
                <a:latin typeface="IBM Plex Mono Text"/>
                <a:ea typeface="+mn-lt"/>
                <a:cs typeface="+mn-lt"/>
              </a:rPr>
              <a:t>The process for collecting the data was quite simple. Thanks to a Space X API that allows us to make a simple request (Request) via code with Python's Requests library. The information is returned to us via HTML. See in the flowchart below.</a:t>
            </a:r>
            <a:endParaRPr lang="en-US">
              <a:latin typeface="IBM Plex Mono Text"/>
              <a:ea typeface="+mn-lt"/>
              <a:cs typeface="+mn-lt"/>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Imagem 2" descr="Diagrama&#10;&#10;Descrição gerada automaticamente">
            <a:extLst>
              <a:ext uri="{FF2B5EF4-FFF2-40B4-BE49-F238E27FC236}">
                <a16:creationId xmlns:a16="http://schemas.microsoft.com/office/drawing/2014/main" id="{9F37BDD8-1BD8-4129-B971-93FC09E85BD0}"/>
              </a:ext>
            </a:extLst>
          </p:cNvPr>
          <p:cNvPicPr>
            <a:picLocks noChangeAspect="1"/>
          </p:cNvPicPr>
          <p:nvPr/>
        </p:nvPicPr>
        <p:blipFill>
          <a:blip r:embed="rId2"/>
          <a:stretch>
            <a:fillRect/>
          </a:stretch>
        </p:blipFill>
        <p:spPr>
          <a:xfrm>
            <a:off x="1991712" y="3068654"/>
            <a:ext cx="7065578" cy="2862175"/>
          </a:xfrm>
          <a:prstGeom prst="rect">
            <a:avLst/>
          </a:prstGeom>
        </p:spPr>
      </p:pic>
      <p:sp>
        <p:nvSpPr>
          <p:cNvPr id="4" name="CaixaDeTexto 3">
            <a:extLst>
              <a:ext uri="{FF2B5EF4-FFF2-40B4-BE49-F238E27FC236}">
                <a16:creationId xmlns:a16="http://schemas.microsoft.com/office/drawing/2014/main" id="{8A7025DF-16B7-43F8-95CF-DA8E59DC2524}"/>
              </a:ext>
            </a:extLst>
          </p:cNvPr>
          <p:cNvSpPr txBox="1"/>
          <p:nvPr/>
        </p:nvSpPr>
        <p:spPr>
          <a:xfrm>
            <a:off x="769883" y="5919952"/>
            <a:ext cx="105208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000" dirty="0">
                <a:latin typeface="IBM Plex Mono Text"/>
                <a:ea typeface="Microsoft JhengHei"/>
              </a:rPr>
              <a:t>We convert the response into a JSON file and then convert it into a </a:t>
            </a:r>
            <a:r>
              <a:rPr lang="en" sz="2000" dirty="0" err="1">
                <a:latin typeface="IBM Plex Mono Text"/>
                <a:ea typeface="Microsoft JhengHei"/>
              </a:rPr>
              <a:t>dataframe</a:t>
            </a:r>
            <a:r>
              <a:rPr lang="en" sz="2000" dirty="0">
                <a:latin typeface="IBM Plex Mono Text"/>
                <a:ea typeface="Microsoft JhengHei"/>
              </a:rPr>
              <a:t> with Pandas.</a:t>
            </a:r>
            <a:endParaRPr lang="pt-BR" sz="2000" dirty="0">
              <a:latin typeface="IBM Plex Mono Text"/>
            </a:endParaRPr>
          </a:p>
        </p:txBody>
      </p:sp>
    </p:spTree>
    <p:extLst>
      <p:ext uri="{BB962C8B-B14F-4D97-AF65-F5344CB8AC3E}">
        <p14:creationId xmlns:p14="http://schemas.microsoft.com/office/powerpoint/2010/main" val="3288665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6E473CF-C70C-4CC8-8A0A-684225B7C71A}"/>
              </a:ext>
            </a:extLst>
          </p:cNvPr>
          <p:cNvSpPr>
            <a:spLocks noGrp="1"/>
          </p:cNvSpPr>
          <p:nvPr>
            <p:ph idx="1"/>
          </p:nvPr>
        </p:nvSpPr>
        <p:spPr>
          <a:xfrm>
            <a:off x="693683" y="472418"/>
            <a:ext cx="10515600" cy="6124957"/>
          </a:xfrm>
        </p:spPr>
        <p:txBody>
          <a:bodyPr lIns="91440" tIns="45720" rIns="91440" bIns="45720" anchor="t"/>
          <a:lstStyle/>
          <a:p>
            <a:pPr marL="0" indent="0">
              <a:buNone/>
            </a:pPr>
            <a:r>
              <a:rPr lang="en" sz="2400" dirty="0">
                <a:latin typeface="Abadi"/>
                <a:ea typeface="Microsoft JhengHei"/>
                <a:cs typeface="Calibri"/>
              </a:rPr>
              <a:t>Web Scrapping:</a:t>
            </a:r>
          </a:p>
          <a:p>
            <a:pPr>
              <a:buNone/>
            </a:pPr>
            <a:r>
              <a:rPr lang="en" sz="2000" dirty="0">
                <a:latin typeface="IBM Plex Mono Text"/>
                <a:ea typeface="+mn-lt"/>
                <a:cs typeface="+mn-lt"/>
              </a:rPr>
              <a:t>We don't always have this facility to collect data with an API. Congratulations to Space X for this tool that facilitates the work of researchers around the world. It's not just for the ease, but also because we collect reliable data, because we get them through Space X itself.</a:t>
            </a:r>
            <a:endParaRPr lang="pt-BR" dirty="0">
              <a:latin typeface="Calibri"/>
              <a:ea typeface="+mn-lt"/>
              <a:cs typeface="+mn-lt"/>
            </a:endParaRPr>
          </a:p>
          <a:p>
            <a:pPr>
              <a:buNone/>
            </a:pPr>
            <a:r>
              <a:rPr lang="en" sz="2000" dirty="0">
                <a:ea typeface="+mn-lt"/>
                <a:cs typeface="+mn-lt"/>
              </a:rPr>
              <a:t>Well, and for those cases where we have to collect data on our own?</a:t>
            </a:r>
          </a:p>
          <a:p>
            <a:pPr>
              <a:buNone/>
            </a:pPr>
            <a:r>
              <a:rPr lang="en" sz="2000" dirty="0">
                <a:ea typeface="+mn-lt"/>
                <a:cs typeface="+mn-lt"/>
              </a:rPr>
              <a:t>There is a technique called web scraping which is nothing more than extracting data from web pages.</a:t>
            </a:r>
            <a:endParaRPr lang="en" dirty="0"/>
          </a:p>
          <a:p>
            <a:pPr>
              <a:buNone/>
            </a:pPr>
            <a:r>
              <a:rPr lang="en" sz="2000" dirty="0">
                <a:ea typeface="+mn-lt"/>
                <a:cs typeface="+mn-lt"/>
              </a:rPr>
              <a:t>For example, there's a Wikipedia page with the same data we've collected through the Space X API.</a:t>
            </a:r>
            <a:endParaRPr lang="en" dirty="0"/>
          </a:p>
          <a:p>
            <a:pPr>
              <a:buNone/>
            </a:pPr>
            <a:r>
              <a:rPr lang="en" sz="2000" dirty="0">
                <a:ea typeface="+mn-lt"/>
                <a:cs typeface="+mn-lt"/>
              </a:rPr>
              <a:t>See the table at this link:</a:t>
            </a:r>
            <a:endParaRPr lang="en" dirty="0"/>
          </a:p>
          <a:p>
            <a:pPr>
              <a:buNone/>
            </a:pPr>
            <a:r>
              <a:rPr lang="en" sz="2000" dirty="0">
                <a:ea typeface="+mn-lt"/>
                <a:cs typeface="+mn-lt"/>
                <a:hlinkClick r:id="rId2">
                  <a:extLst>
                    <a:ext uri="{A12FA001-AC4F-418D-AE19-62706E023703}">
                      <ahyp:hlinkClr xmlns:ahyp="http://schemas.microsoft.com/office/drawing/2018/hyperlinkcolor" val="tx"/>
                    </a:ext>
                  </a:extLst>
                </a:hlinkClick>
              </a:rPr>
              <a:t>List of Falcon 9 and Falcon Heavy launches</a:t>
            </a:r>
          </a:p>
          <a:p>
            <a:pPr>
              <a:buNone/>
            </a:pPr>
            <a:r>
              <a:rPr lang="en" sz="2000" dirty="0">
                <a:latin typeface="IBM Plex Mono Text"/>
                <a:ea typeface="+mn-lt"/>
                <a:cs typeface="+mn-lt"/>
              </a:rPr>
              <a:t>To carry out this process, you need to use a Python library called Beautiful Soup.</a:t>
            </a:r>
            <a:endParaRPr lang="en">
              <a:latin typeface="IBM Plex Mono Text"/>
            </a:endParaRPr>
          </a:p>
          <a:p>
            <a:pPr>
              <a:buNone/>
            </a:pPr>
            <a:r>
              <a:rPr lang="en" sz="2000" dirty="0">
                <a:latin typeface="IBM Plex Mono Text"/>
                <a:ea typeface="+mn-lt"/>
                <a:cs typeface="+mn-lt"/>
              </a:rPr>
              <a:t>First we use the Requests library to get the HTML code of the page in question. Then we pass the data to a BeautifulSoup object. With BeautifulSoup we can easily extract the information we need from the HTML code of the page.</a:t>
            </a:r>
            <a:endParaRPr lang="en">
              <a:latin typeface="IBM Plex Mono Text"/>
            </a:endParaRPr>
          </a:p>
          <a:p>
            <a:pPr>
              <a:buNone/>
            </a:pPr>
            <a:r>
              <a:rPr lang="en" sz="2000" dirty="0">
                <a:latin typeface="IBM Plex Mono Text"/>
                <a:ea typeface="+mn-lt"/>
                <a:cs typeface="+mn-lt"/>
              </a:rPr>
              <a:t>With that, we extract the table with the Falcon 9 mission data. The same one we get with the API.</a:t>
            </a:r>
            <a:endParaRPr lang="en">
              <a:latin typeface="IBM Plex Mono Text"/>
            </a:endParaRPr>
          </a:p>
          <a:p>
            <a:pPr>
              <a:buNone/>
            </a:pPr>
            <a:r>
              <a:rPr lang="en" sz="2000" dirty="0">
                <a:latin typeface="IBM Plex Mono Text"/>
                <a:ea typeface="+mn-lt"/>
                <a:cs typeface="+mn-lt"/>
              </a:rPr>
              <a:t>In the end, we turned it into a dataframe through Pandas.</a:t>
            </a:r>
            <a:endParaRPr lang="en" dirty="0">
              <a:latin typeface="IBM Plex Mono Text"/>
            </a:endParaRPr>
          </a:p>
        </p:txBody>
      </p:sp>
      <p:cxnSp>
        <p:nvCxnSpPr>
          <p:cNvPr id="5" name="Conector de Seta Reta 4">
            <a:extLst>
              <a:ext uri="{FF2B5EF4-FFF2-40B4-BE49-F238E27FC236}">
                <a16:creationId xmlns:a16="http://schemas.microsoft.com/office/drawing/2014/main" id="{A935EDAD-6AD5-44F2-9B9D-2D8EF3BDABCE}"/>
              </a:ext>
            </a:extLst>
          </p:cNvPr>
          <p:cNvCxnSpPr/>
          <p:nvPr/>
        </p:nvCxnSpPr>
        <p:spPr>
          <a:xfrm>
            <a:off x="644744" y="329434"/>
            <a:ext cx="10510343" cy="3941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034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05720" y="3784301"/>
            <a:ext cx="10765017" cy="48781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ea typeface="+mn-lt"/>
                <a:cs typeface="+mn-lt"/>
              </a:rPr>
              <a:t>Then we make a request with just one line of code.</a:t>
            </a:r>
            <a:endParaRPr lang="pt-BR" dirty="0"/>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m 7" descr="Tela de celular com texto preto sobre fundo branco&#10;&#10;Descrição gerada automaticamente">
            <a:extLst>
              <a:ext uri="{FF2B5EF4-FFF2-40B4-BE49-F238E27FC236}">
                <a16:creationId xmlns:a16="http://schemas.microsoft.com/office/drawing/2014/main" id="{E389A9C0-5DA9-4748-BBC0-2CE4A6FDB43A}"/>
              </a:ext>
            </a:extLst>
          </p:cNvPr>
          <p:cNvPicPr>
            <a:picLocks noChangeAspect="1"/>
          </p:cNvPicPr>
          <p:nvPr/>
        </p:nvPicPr>
        <p:blipFill>
          <a:blip r:embed="rId2"/>
          <a:stretch>
            <a:fillRect/>
          </a:stretch>
        </p:blipFill>
        <p:spPr>
          <a:xfrm>
            <a:off x="698740" y="1856450"/>
            <a:ext cx="10722633" cy="1851137"/>
          </a:xfrm>
          <a:prstGeom prst="rect">
            <a:avLst/>
          </a:prstGeom>
        </p:spPr>
      </p:pic>
      <p:sp>
        <p:nvSpPr>
          <p:cNvPr id="8" name="CaixaDeTexto 7">
            <a:extLst>
              <a:ext uri="{FF2B5EF4-FFF2-40B4-BE49-F238E27FC236}">
                <a16:creationId xmlns:a16="http://schemas.microsoft.com/office/drawing/2014/main" id="{9047F5D8-6AF8-43D1-AE2B-C5BB3946B649}"/>
              </a:ext>
            </a:extLst>
          </p:cNvPr>
          <p:cNvSpPr txBox="1"/>
          <p:nvPr/>
        </p:nvSpPr>
        <p:spPr>
          <a:xfrm>
            <a:off x="741872" y="1417608"/>
            <a:ext cx="78902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dirty="0" err="1">
                <a:latin typeface="IBM Plex Mono Text"/>
                <a:ea typeface="+mn-lt"/>
                <a:cs typeface="+mn-lt"/>
              </a:rPr>
              <a:t>First</a:t>
            </a:r>
            <a:r>
              <a:rPr lang="pt-BR" sz="2000" dirty="0">
                <a:latin typeface="IBM Plex Mono Text"/>
                <a:ea typeface="+mn-lt"/>
                <a:cs typeface="+mn-lt"/>
              </a:rPr>
              <a:t> </a:t>
            </a:r>
            <a:r>
              <a:rPr lang="pt-BR" sz="2000" dirty="0" err="1">
                <a:latin typeface="IBM Plex Mono Text"/>
                <a:ea typeface="+mn-lt"/>
                <a:cs typeface="+mn-lt"/>
              </a:rPr>
              <a:t>we</a:t>
            </a:r>
            <a:r>
              <a:rPr lang="pt-BR" sz="2000" dirty="0">
                <a:latin typeface="IBM Plex Mono Text"/>
                <a:ea typeface="+mn-lt"/>
                <a:cs typeface="+mn-lt"/>
              </a:rPr>
              <a:t> </a:t>
            </a:r>
            <a:r>
              <a:rPr lang="pt-BR" sz="2000" dirty="0" err="1">
                <a:latin typeface="IBM Plex Mono Text"/>
                <a:ea typeface="+mn-lt"/>
                <a:cs typeface="+mn-lt"/>
              </a:rPr>
              <a:t>need</a:t>
            </a:r>
            <a:r>
              <a:rPr lang="pt-BR" sz="2000" dirty="0">
                <a:latin typeface="IBM Plex Mono Text"/>
                <a:ea typeface="+mn-lt"/>
                <a:cs typeface="+mn-lt"/>
              </a:rPr>
              <a:t> </a:t>
            </a:r>
            <a:r>
              <a:rPr lang="pt-BR" sz="2000" dirty="0" err="1">
                <a:latin typeface="IBM Plex Mono Text"/>
                <a:ea typeface="+mn-lt"/>
                <a:cs typeface="+mn-lt"/>
              </a:rPr>
              <a:t>to</a:t>
            </a:r>
            <a:r>
              <a:rPr lang="pt-BR" sz="2000" dirty="0">
                <a:latin typeface="IBM Plex Mono Text"/>
                <a:ea typeface="+mn-lt"/>
                <a:cs typeface="+mn-lt"/>
              </a:rPr>
              <a:t> </a:t>
            </a:r>
            <a:r>
              <a:rPr lang="pt-BR" sz="2000" dirty="0" err="1">
                <a:latin typeface="IBM Plex Mono Text"/>
                <a:ea typeface="+mn-lt"/>
                <a:cs typeface="+mn-lt"/>
              </a:rPr>
              <a:t>import</a:t>
            </a:r>
            <a:r>
              <a:rPr lang="pt-BR" sz="2000" dirty="0">
                <a:latin typeface="IBM Plex Mono Text"/>
                <a:ea typeface="+mn-lt"/>
                <a:cs typeface="+mn-lt"/>
              </a:rPr>
              <a:t> </a:t>
            </a:r>
            <a:r>
              <a:rPr lang="pt-BR" sz="2000" dirty="0" err="1">
                <a:latin typeface="IBM Plex Mono Text"/>
                <a:ea typeface="+mn-lt"/>
                <a:cs typeface="+mn-lt"/>
              </a:rPr>
              <a:t>the</a:t>
            </a:r>
            <a:r>
              <a:rPr lang="pt-BR" sz="2000" dirty="0">
                <a:latin typeface="IBM Plex Mono Text"/>
                <a:ea typeface="+mn-lt"/>
                <a:cs typeface="+mn-lt"/>
              </a:rPr>
              <a:t> </a:t>
            </a:r>
            <a:r>
              <a:rPr lang="pt-BR" sz="2000" dirty="0" err="1">
                <a:latin typeface="IBM Plex Mono Text"/>
                <a:ea typeface="+mn-lt"/>
                <a:cs typeface="+mn-lt"/>
              </a:rPr>
              <a:t>necessary</a:t>
            </a:r>
            <a:r>
              <a:rPr lang="pt-BR" sz="2000" dirty="0">
                <a:latin typeface="IBM Plex Mono Text"/>
                <a:ea typeface="+mn-lt"/>
                <a:cs typeface="+mn-lt"/>
              </a:rPr>
              <a:t> </a:t>
            </a:r>
            <a:r>
              <a:rPr lang="pt-BR" sz="2000" dirty="0" err="1">
                <a:latin typeface="IBM Plex Mono Text"/>
                <a:ea typeface="+mn-lt"/>
                <a:cs typeface="+mn-lt"/>
              </a:rPr>
              <a:t>libraries</a:t>
            </a:r>
            <a:r>
              <a:rPr lang="pt-BR" sz="2000" dirty="0">
                <a:latin typeface="IBM Plex Mono Text"/>
                <a:ea typeface="+mn-lt"/>
                <a:cs typeface="+mn-lt"/>
              </a:rPr>
              <a:t>.</a:t>
            </a:r>
            <a:endParaRPr lang="pt-BR" b="1" dirty="0">
              <a:latin typeface="IBM Plex Mono Text"/>
            </a:endParaRPr>
          </a:p>
        </p:txBody>
      </p:sp>
      <p:pic>
        <p:nvPicPr>
          <p:cNvPr id="9" name="Imagem 9" descr="Interface gráfica do usuário, Texto, Aplicativo, Email&#10;&#10;Descrição gerada automaticamente">
            <a:extLst>
              <a:ext uri="{FF2B5EF4-FFF2-40B4-BE49-F238E27FC236}">
                <a16:creationId xmlns:a16="http://schemas.microsoft.com/office/drawing/2014/main" id="{31A5F139-A096-4C70-A51B-E314E7F3345B}"/>
              </a:ext>
            </a:extLst>
          </p:cNvPr>
          <p:cNvPicPr>
            <a:picLocks noChangeAspect="1"/>
          </p:cNvPicPr>
          <p:nvPr/>
        </p:nvPicPr>
        <p:blipFill>
          <a:blip r:embed="rId3"/>
          <a:stretch>
            <a:fillRect/>
          </a:stretch>
        </p:blipFill>
        <p:spPr>
          <a:xfrm>
            <a:off x="741872" y="4374086"/>
            <a:ext cx="10018143" cy="131598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de Seta Reta 3">
            <a:extLst>
              <a:ext uri="{FF2B5EF4-FFF2-40B4-BE49-F238E27FC236}">
                <a16:creationId xmlns:a16="http://schemas.microsoft.com/office/drawing/2014/main" id="{FF3E8DE4-6F07-48F8-84EB-D5C35CA5C382}"/>
              </a:ext>
            </a:extLst>
          </p:cNvPr>
          <p:cNvCxnSpPr/>
          <p:nvPr/>
        </p:nvCxnSpPr>
        <p:spPr>
          <a:xfrm flipV="1">
            <a:off x="534839" y="311988"/>
            <a:ext cx="10639242" cy="5751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22873127-FABA-4890-BCD9-298C5E71EFBB}"/>
              </a:ext>
            </a:extLst>
          </p:cNvPr>
          <p:cNvSpPr txBox="1"/>
          <p:nvPr/>
        </p:nvSpPr>
        <p:spPr>
          <a:xfrm>
            <a:off x="798483" y="439049"/>
            <a:ext cx="110245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400" dirty="0">
                <a:latin typeface="IBM Plex Mono Text"/>
                <a:cs typeface="Calibri"/>
              </a:rPr>
              <a:t>The response </a:t>
            </a:r>
            <a:r>
              <a:rPr lang="pt-BR" sz="2400" dirty="0" err="1">
                <a:latin typeface="IBM Plex Mono Text"/>
                <a:cs typeface="Calibri"/>
              </a:rPr>
              <a:t>is</a:t>
            </a:r>
            <a:r>
              <a:rPr lang="pt-BR" sz="2400" dirty="0">
                <a:latin typeface="IBM Plex Mono Text"/>
                <a:cs typeface="Calibri"/>
              </a:rPr>
              <a:t> </a:t>
            </a:r>
            <a:r>
              <a:rPr lang="pt-BR" sz="2400" dirty="0" err="1">
                <a:latin typeface="IBM Plex Mono Text"/>
                <a:cs typeface="Calibri"/>
              </a:rPr>
              <a:t>something</a:t>
            </a:r>
            <a:r>
              <a:rPr lang="pt-BR" sz="2400" dirty="0">
                <a:latin typeface="IBM Plex Mono Text"/>
                <a:cs typeface="Calibri"/>
              </a:rPr>
              <a:t> like </a:t>
            </a:r>
            <a:r>
              <a:rPr lang="pt-BR" sz="2400" dirty="0" err="1">
                <a:latin typeface="IBM Plex Mono Text"/>
                <a:cs typeface="Calibri"/>
              </a:rPr>
              <a:t>this</a:t>
            </a:r>
            <a:r>
              <a:rPr lang="pt-BR" sz="2400" dirty="0">
                <a:latin typeface="IBM Plex Mono Text"/>
                <a:cs typeface="Calibri"/>
              </a:rPr>
              <a:t>:</a:t>
            </a:r>
          </a:p>
        </p:txBody>
      </p:sp>
      <p:pic>
        <p:nvPicPr>
          <p:cNvPr id="6" name="Imagem 6" descr="Texto&#10;&#10;Descrição gerada automaticamente">
            <a:extLst>
              <a:ext uri="{FF2B5EF4-FFF2-40B4-BE49-F238E27FC236}">
                <a16:creationId xmlns:a16="http://schemas.microsoft.com/office/drawing/2014/main" id="{15E3DE25-7A00-4199-9D95-8D17AEFCCD3C}"/>
              </a:ext>
            </a:extLst>
          </p:cNvPr>
          <p:cNvPicPr>
            <a:picLocks noChangeAspect="1"/>
          </p:cNvPicPr>
          <p:nvPr/>
        </p:nvPicPr>
        <p:blipFill>
          <a:blip r:embed="rId2"/>
          <a:stretch>
            <a:fillRect/>
          </a:stretch>
        </p:blipFill>
        <p:spPr>
          <a:xfrm>
            <a:off x="842513" y="944086"/>
            <a:ext cx="9543689" cy="5041713"/>
          </a:xfrm>
          <a:prstGeom prst="rect">
            <a:avLst/>
          </a:prstGeom>
        </p:spPr>
      </p:pic>
    </p:spTree>
    <p:extLst>
      <p:ext uri="{BB962C8B-B14F-4D97-AF65-F5344CB8AC3E}">
        <p14:creationId xmlns:p14="http://schemas.microsoft.com/office/powerpoint/2010/main" val="3976376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7" descr="Tabela&#10;&#10;Descrição gerada automaticamente">
            <a:extLst>
              <a:ext uri="{FF2B5EF4-FFF2-40B4-BE49-F238E27FC236}">
                <a16:creationId xmlns:a16="http://schemas.microsoft.com/office/drawing/2014/main" id="{F71405EA-9F92-4E8E-A887-140D54C8AC47}"/>
              </a:ext>
            </a:extLst>
          </p:cNvPr>
          <p:cNvPicPr>
            <a:picLocks noGrp="1" noChangeAspect="1"/>
          </p:cNvPicPr>
          <p:nvPr>
            <p:ph idx="1"/>
          </p:nvPr>
        </p:nvPicPr>
        <p:blipFill>
          <a:blip r:embed="rId2"/>
          <a:stretch>
            <a:fillRect/>
          </a:stretch>
        </p:blipFill>
        <p:spPr>
          <a:xfrm>
            <a:off x="469242" y="2185059"/>
            <a:ext cx="11267893" cy="3891262"/>
          </a:xfrm>
        </p:spPr>
      </p:pic>
      <p:sp>
        <p:nvSpPr>
          <p:cNvPr id="6" name="CaixaDeTexto 5">
            <a:extLst>
              <a:ext uri="{FF2B5EF4-FFF2-40B4-BE49-F238E27FC236}">
                <a16:creationId xmlns:a16="http://schemas.microsoft.com/office/drawing/2014/main" id="{EA784D1D-437F-47B3-A1B7-6F7392D27D6C}"/>
              </a:ext>
            </a:extLst>
          </p:cNvPr>
          <p:cNvSpPr txBox="1"/>
          <p:nvPr/>
        </p:nvSpPr>
        <p:spPr>
          <a:xfrm>
            <a:off x="841614" y="482180"/>
            <a:ext cx="987436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400" dirty="0">
                <a:latin typeface="IBM Plex Mono Text"/>
                <a:ea typeface="+mn-lt"/>
                <a:cs typeface="+mn-lt"/>
              </a:rPr>
              <a:t>It </a:t>
            </a:r>
            <a:r>
              <a:rPr lang="pt-BR" sz="2400" dirty="0" err="1">
                <a:latin typeface="IBM Plex Mono Text"/>
                <a:ea typeface="+mn-lt"/>
                <a:cs typeface="+mn-lt"/>
              </a:rPr>
              <a:t>can</a:t>
            </a:r>
            <a:r>
              <a:rPr lang="pt-BR" sz="2400" dirty="0">
                <a:latin typeface="IBM Plex Mono Text"/>
                <a:ea typeface="+mn-lt"/>
                <a:cs typeface="+mn-lt"/>
              </a:rPr>
              <a:t> </a:t>
            </a:r>
            <a:r>
              <a:rPr lang="pt-BR" sz="2400" dirty="0" err="1">
                <a:latin typeface="IBM Plex Mono Text"/>
                <a:ea typeface="+mn-lt"/>
                <a:cs typeface="+mn-lt"/>
              </a:rPr>
              <a:t>be</a:t>
            </a:r>
            <a:r>
              <a:rPr lang="pt-BR" sz="2400" dirty="0">
                <a:latin typeface="IBM Plex Mono Text"/>
                <a:ea typeface="+mn-lt"/>
                <a:cs typeface="+mn-lt"/>
              </a:rPr>
              <a:t> quite </a:t>
            </a:r>
            <a:r>
              <a:rPr lang="pt-BR" sz="2400" dirty="0" err="1">
                <a:latin typeface="IBM Plex Mono Text"/>
                <a:ea typeface="+mn-lt"/>
                <a:cs typeface="+mn-lt"/>
              </a:rPr>
              <a:t>confusing</a:t>
            </a:r>
            <a:r>
              <a:rPr lang="pt-BR" sz="2400" dirty="0">
                <a:latin typeface="IBM Plex Mono Text"/>
                <a:ea typeface="+mn-lt"/>
                <a:cs typeface="+mn-lt"/>
              </a:rPr>
              <a:t> </a:t>
            </a:r>
            <a:r>
              <a:rPr lang="pt-BR" sz="2400" dirty="0" err="1">
                <a:latin typeface="IBM Plex Mono Text"/>
                <a:ea typeface="+mn-lt"/>
                <a:cs typeface="+mn-lt"/>
              </a:rPr>
              <a:t>to</a:t>
            </a:r>
            <a:r>
              <a:rPr lang="pt-BR" sz="2400" dirty="0">
                <a:latin typeface="IBM Plex Mono Text"/>
                <a:ea typeface="+mn-lt"/>
                <a:cs typeface="+mn-lt"/>
              </a:rPr>
              <a:t> look </a:t>
            </a:r>
            <a:r>
              <a:rPr lang="pt-BR" sz="2400" dirty="0" err="1">
                <a:latin typeface="IBM Plex Mono Text"/>
                <a:ea typeface="+mn-lt"/>
                <a:cs typeface="+mn-lt"/>
              </a:rPr>
              <a:t>at</a:t>
            </a:r>
            <a:r>
              <a:rPr lang="pt-BR" sz="2400" dirty="0">
                <a:latin typeface="IBM Plex Mono Text"/>
                <a:ea typeface="+mn-lt"/>
                <a:cs typeface="+mn-lt"/>
              </a:rPr>
              <a:t> a </a:t>
            </a:r>
            <a:r>
              <a:rPr lang="pt-BR" sz="2400" dirty="0" err="1">
                <a:latin typeface="IBM Plex Mono Text"/>
                <a:ea typeface="+mn-lt"/>
                <a:cs typeface="+mn-lt"/>
              </a:rPr>
              <a:t>picture</a:t>
            </a:r>
            <a:r>
              <a:rPr lang="pt-BR" sz="2400" dirty="0">
                <a:latin typeface="IBM Plex Mono Text"/>
                <a:ea typeface="+mn-lt"/>
                <a:cs typeface="+mn-lt"/>
              </a:rPr>
              <a:t> like </a:t>
            </a:r>
            <a:r>
              <a:rPr lang="pt-BR" sz="2400" dirty="0" err="1">
                <a:latin typeface="IBM Plex Mono Text"/>
                <a:ea typeface="+mn-lt"/>
                <a:cs typeface="+mn-lt"/>
              </a:rPr>
              <a:t>this</a:t>
            </a:r>
            <a:r>
              <a:rPr lang="pt-BR" sz="2400" dirty="0">
                <a:latin typeface="IBM Plex Mono Text"/>
                <a:ea typeface="+mn-lt"/>
                <a:cs typeface="+mn-lt"/>
              </a:rPr>
              <a:t>. </a:t>
            </a:r>
            <a:r>
              <a:rPr lang="pt-BR" sz="2400" dirty="0" err="1">
                <a:latin typeface="IBM Plex Mono Text"/>
                <a:ea typeface="+mn-lt"/>
                <a:cs typeface="+mn-lt"/>
              </a:rPr>
              <a:t>This</a:t>
            </a:r>
            <a:r>
              <a:rPr lang="pt-BR" sz="2400" dirty="0">
                <a:latin typeface="IBM Plex Mono Text"/>
                <a:ea typeface="+mn-lt"/>
                <a:cs typeface="+mn-lt"/>
              </a:rPr>
              <a:t> </a:t>
            </a:r>
            <a:r>
              <a:rPr lang="pt-BR" sz="2400" dirty="0" err="1">
                <a:latin typeface="IBM Plex Mono Text"/>
                <a:ea typeface="+mn-lt"/>
                <a:cs typeface="+mn-lt"/>
              </a:rPr>
              <a:t>is</a:t>
            </a:r>
            <a:r>
              <a:rPr lang="pt-BR" sz="2400" dirty="0">
                <a:latin typeface="IBM Plex Mono Text"/>
                <a:ea typeface="+mn-lt"/>
                <a:cs typeface="+mn-lt"/>
              </a:rPr>
              <a:t> </a:t>
            </a:r>
            <a:r>
              <a:rPr lang="pt-BR" sz="2400" dirty="0" err="1">
                <a:latin typeface="IBM Plex Mono Text"/>
                <a:ea typeface="+mn-lt"/>
                <a:cs typeface="+mn-lt"/>
              </a:rPr>
              <a:t>pure</a:t>
            </a:r>
            <a:r>
              <a:rPr lang="pt-BR" sz="2400" dirty="0">
                <a:latin typeface="IBM Plex Mono Text"/>
                <a:ea typeface="+mn-lt"/>
                <a:cs typeface="+mn-lt"/>
              </a:rPr>
              <a:t> HTML </a:t>
            </a:r>
            <a:r>
              <a:rPr lang="pt-BR" sz="2400" dirty="0" err="1">
                <a:latin typeface="IBM Plex Mono Text"/>
                <a:ea typeface="+mn-lt"/>
                <a:cs typeface="+mn-lt"/>
              </a:rPr>
              <a:t>code</a:t>
            </a:r>
            <a:r>
              <a:rPr lang="pt-BR" sz="2400" dirty="0">
                <a:latin typeface="IBM Plex Mono Text"/>
                <a:ea typeface="+mn-lt"/>
                <a:cs typeface="+mn-lt"/>
              </a:rPr>
              <a:t>. </a:t>
            </a:r>
            <a:r>
              <a:rPr lang="pt-BR" sz="2400" dirty="0" err="1">
                <a:latin typeface="IBM Plex Mono Text"/>
                <a:ea typeface="+mn-lt"/>
                <a:cs typeface="+mn-lt"/>
              </a:rPr>
              <a:t>To</a:t>
            </a:r>
            <a:r>
              <a:rPr lang="pt-BR" sz="2400" dirty="0">
                <a:latin typeface="IBM Plex Mono Text"/>
                <a:ea typeface="+mn-lt"/>
                <a:cs typeface="+mn-lt"/>
              </a:rPr>
              <a:t> </a:t>
            </a:r>
            <a:r>
              <a:rPr lang="pt-BR" sz="2400" dirty="0" err="1">
                <a:latin typeface="IBM Plex Mono Text"/>
                <a:ea typeface="+mn-lt"/>
                <a:cs typeface="+mn-lt"/>
              </a:rPr>
              <a:t>extract</a:t>
            </a:r>
            <a:r>
              <a:rPr lang="pt-BR" sz="2400" dirty="0">
                <a:latin typeface="IBM Plex Mono Text"/>
                <a:ea typeface="+mn-lt"/>
                <a:cs typeface="+mn-lt"/>
              </a:rPr>
              <a:t> </a:t>
            </a:r>
            <a:r>
              <a:rPr lang="pt-BR" sz="2400" dirty="0" err="1">
                <a:latin typeface="IBM Plex Mono Text"/>
                <a:ea typeface="+mn-lt"/>
                <a:cs typeface="+mn-lt"/>
              </a:rPr>
              <a:t>what</a:t>
            </a:r>
            <a:r>
              <a:rPr lang="pt-BR" sz="2400" dirty="0">
                <a:latin typeface="IBM Plex Mono Text"/>
                <a:ea typeface="+mn-lt"/>
                <a:cs typeface="+mn-lt"/>
              </a:rPr>
              <a:t> </a:t>
            </a:r>
            <a:r>
              <a:rPr lang="pt-BR" sz="2400" dirty="0" err="1">
                <a:latin typeface="IBM Plex Mono Text"/>
                <a:ea typeface="+mn-lt"/>
                <a:cs typeface="+mn-lt"/>
              </a:rPr>
              <a:t>we</a:t>
            </a:r>
            <a:r>
              <a:rPr lang="pt-BR" sz="2400" dirty="0">
                <a:latin typeface="IBM Plex Mono Text"/>
                <a:ea typeface="+mn-lt"/>
                <a:cs typeface="+mn-lt"/>
              </a:rPr>
              <a:t> </a:t>
            </a:r>
            <a:r>
              <a:rPr lang="pt-BR" sz="2400" dirty="0" err="1">
                <a:latin typeface="IBM Plex Mono Text"/>
                <a:ea typeface="+mn-lt"/>
                <a:cs typeface="+mn-lt"/>
              </a:rPr>
              <a:t>need</a:t>
            </a:r>
            <a:r>
              <a:rPr lang="pt-BR" sz="2400" dirty="0">
                <a:latin typeface="IBM Plex Mono Text"/>
                <a:ea typeface="+mn-lt"/>
                <a:cs typeface="+mn-lt"/>
              </a:rPr>
              <a:t>, it takes a </a:t>
            </a:r>
            <a:r>
              <a:rPr lang="pt-BR" sz="2400" dirty="0" err="1">
                <a:latin typeface="IBM Plex Mono Text"/>
                <a:ea typeface="+mn-lt"/>
                <a:cs typeface="+mn-lt"/>
              </a:rPr>
              <a:t>few</a:t>
            </a:r>
            <a:r>
              <a:rPr lang="pt-BR" sz="2400" dirty="0">
                <a:latin typeface="IBM Plex Mono Text"/>
                <a:ea typeface="+mn-lt"/>
                <a:cs typeface="+mn-lt"/>
              </a:rPr>
              <a:t> </a:t>
            </a:r>
            <a:r>
              <a:rPr lang="pt-BR" sz="2400" dirty="0" err="1">
                <a:latin typeface="IBM Plex Mono Text"/>
                <a:ea typeface="+mn-lt"/>
                <a:cs typeface="+mn-lt"/>
              </a:rPr>
              <a:t>lines</a:t>
            </a:r>
            <a:r>
              <a:rPr lang="pt-BR" sz="2400" dirty="0">
                <a:latin typeface="IBM Plex Mono Text"/>
                <a:ea typeface="+mn-lt"/>
                <a:cs typeface="+mn-lt"/>
              </a:rPr>
              <a:t> </a:t>
            </a:r>
            <a:r>
              <a:rPr lang="pt-BR" sz="2400" dirty="0" err="1">
                <a:latin typeface="IBM Plex Mono Text"/>
                <a:ea typeface="+mn-lt"/>
                <a:cs typeface="+mn-lt"/>
              </a:rPr>
              <a:t>of</a:t>
            </a:r>
            <a:r>
              <a:rPr lang="pt-BR" sz="2400" dirty="0">
                <a:latin typeface="IBM Plex Mono Text"/>
                <a:ea typeface="+mn-lt"/>
                <a:cs typeface="+mn-lt"/>
              </a:rPr>
              <a:t> </a:t>
            </a:r>
            <a:r>
              <a:rPr lang="pt-BR" sz="2400" dirty="0" err="1">
                <a:latin typeface="IBM Plex Mono Text"/>
                <a:ea typeface="+mn-lt"/>
                <a:cs typeface="+mn-lt"/>
              </a:rPr>
              <a:t>code</a:t>
            </a:r>
            <a:r>
              <a:rPr lang="pt-BR" sz="2400" dirty="0">
                <a:latin typeface="IBM Plex Mono Text"/>
                <a:ea typeface="+mn-lt"/>
                <a:cs typeface="+mn-lt"/>
              </a:rPr>
              <a:t> </a:t>
            </a:r>
            <a:r>
              <a:rPr lang="pt-BR" sz="2400" dirty="0" err="1">
                <a:latin typeface="IBM Plex Mono Text"/>
                <a:ea typeface="+mn-lt"/>
                <a:cs typeface="+mn-lt"/>
              </a:rPr>
              <a:t>and</a:t>
            </a:r>
            <a:r>
              <a:rPr lang="pt-BR" sz="2400" dirty="0">
                <a:latin typeface="IBM Plex Mono Text"/>
                <a:ea typeface="+mn-lt"/>
                <a:cs typeface="+mn-lt"/>
              </a:rPr>
              <a:t> </a:t>
            </a:r>
            <a:r>
              <a:rPr lang="pt-BR" sz="2400" dirty="0" err="1">
                <a:latin typeface="IBM Plex Mono Text"/>
                <a:ea typeface="+mn-lt"/>
                <a:cs typeface="+mn-lt"/>
              </a:rPr>
              <a:t>the</a:t>
            </a:r>
            <a:r>
              <a:rPr lang="pt-BR" sz="2400" dirty="0">
                <a:latin typeface="IBM Plex Mono Text"/>
                <a:ea typeface="+mn-lt"/>
                <a:cs typeface="+mn-lt"/>
              </a:rPr>
              <a:t> </a:t>
            </a:r>
            <a:r>
              <a:rPr lang="pt-BR" sz="2400" dirty="0" err="1">
                <a:latin typeface="IBM Plex Mono Text"/>
                <a:ea typeface="+mn-lt"/>
                <a:cs typeface="+mn-lt"/>
              </a:rPr>
              <a:t>goal</a:t>
            </a:r>
            <a:r>
              <a:rPr lang="pt-BR" sz="2400" dirty="0">
                <a:latin typeface="IBM Plex Mono Text"/>
                <a:ea typeface="+mn-lt"/>
                <a:cs typeface="+mn-lt"/>
              </a:rPr>
              <a:t> </a:t>
            </a:r>
            <a:r>
              <a:rPr lang="pt-BR" sz="2400" dirty="0" err="1">
                <a:latin typeface="IBM Plex Mono Text"/>
                <a:ea typeface="+mn-lt"/>
                <a:cs typeface="+mn-lt"/>
              </a:rPr>
              <a:t>is</a:t>
            </a:r>
            <a:r>
              <a:rPr lang="pt-BR" sz="2400" dirty="0">
                <a:latin typeface="IBM Plex Mono Text"/>
                <a:ea typeface="+mn-lt"/>
                <a:cs typeface="+mn-lt"/>
              </a:rPr>
              <a:t> </a:t>
            </a:r>
            <a:r>
              <a:rPr lang="pt-BR" sz="2400" dirty="0" err="1">
                <a:latin typeface="IBM Plex Mono Text"/>
                <a:ea typeface="+mn-lt"/>
                <a:cs typeface="+mn-lt"/>
              </a:rPr>
              <a:t>to</a:t>
            </a:r>
            <a:r>
              <a:rPr lang="pt-BR" sz="2400" dirty="0">
                <a:latin typeface="IBM Plex Mono Text"/>
                <a:ea typeface="+mn-lt"/>
                <a:cs typeface="+mn-lt"/>
              </a:rPr>
              <a:t> </a:t>
            </a:r>
            <a:r>
              <a:rPr lang="pt-BR" sz="2400" dirty="0" err="1">
                <a:latin typeface="IBM Plex Mono Text"/>
                <a:ea typeface="+mn-lt"/>
                <a:cs typeface="+mn-lt"/>
              </a:rPr>
              <a:t>transform</a:t>
            </a:r>
            <a:r>
              <a:rPr lang="pt-BR" sz="2400" dirty="0">
                <a:latin typeface="IBM Plex Mono Text"/>
                <a:ea typeface="+mn-lt"/>
                <a:cs typeface="+mn-lt"/>
              </a:rPr>
              <a:t> </a:t>
            </a:r>
            <a:r>
              <a:rPr lang="pt-BR" sz="2400" dirty="0" err="1">
                <a:latin typeface="IBM Plex Mono Text"/>
                <a:ea typeface="+mn-lt"/>
                <a:cs typeface="+mn-lt"/>
              </a:rPr>
              <a:t>this</a:t>
            </a:r>
            <a:r>
              <a:rPr lang="pt-BR" sz="2400" dirty="0">
                <a:latin typeface="IBM Plex Mono Text"/>
                <a:ea typeface="+mn-lt"/>
                <a:cs typeface="+mn-lt"/>
              </a:rPr>
              <a:t> "</a:t>
            </a:r>
            <a:r>
              <a:rPr lang="pt-BR" sz="2400" dirty="0" err="1">
                <a:latin typeface="IBM Plex Mono Text"/>
                <a:ea typeface="+mn-lt"/>
                <a:cs typeface="+mn-lt"/>
              </a:rPr>
              <a:t>mess</a:t>
            </a:r>
            <a:r>
              <a:rPr lang="pt-BR" sz="2400" dirty="0">
                <a:latin typeface="IBM Plex Mono Text"/>
                <a:ea typeface="+mn-lt"/>
                <a:cs typeface="+mn-lt"/>
              </a:rPr>
              <a:t>" </a:t>
            </a:r>
            <a:r>
              <a:rPr lang="pt-BR" sz="2400" dirty="0" err="1">
                <a:latin typeface="IBM Plex Mono Text"/>
                <a:ea typeface="+mn-lt"/>
                <a:cs typeface="+mn-lt"/>
              </a:rPr>
              <a:t>of</a:t>
            </a:r>
            <a:r>
              <a:rPr lang="pt-BR" sz="2400" dirty="0">
                <a:latin typeface="IBM Plex Mono Text"/>
                <a:ea typeface="+mn-lt"/>
                <a:cs typeface="+mn-lt"/>
              </a:rPr>
              <a:t> HTML </a:t>
            </a:r>
            <a:r>
              <a:rPr lang="pt-BR" sz="2400" dirty="0" err="1">
                <a:latin typeface="IBM Plex Mono Text"/>
                <a:ea typeface="+mn-lt"/>
                <a:cs typeface="+mn-lt"/>
              </a:rPr>
              <a:t>code</a:t>
            </a:r>
            <a:r>
              <a:rPr lang="pt-BR" sz="2400" dirty="0">
                <a:latin typeface="IBM Plex Mono Text"/>
                <a:ea typeface="+mn-lt"/>
                <a:cs typeface="+mn-lt"/>
              </a:rPr>
              <a:t> </a:t>
            </a:r>
            <a:r>
              <a:rPr lang="pt-BR" sz="2400" dirty="0" err="1">
                <a:latin typeface="IBM Plex Mono Text"/>
                <a:ea typeface="+mn-lt"/>
                <a:cs typeface="+mn-lt"/>
              </a:rPr>
              <a:t>into</a:t>
            </a:r>
            <a:r>
              <a:rPr lang="pt-BR" sz="2400" dirty="0">
                <a:latin typeface="IBM Plex Mono Text"/>
                <a:ea typeface="+mn-lt"/>
                <a:cs typeface="+mn-lt"/>
              </a:rPr>
              <a:t> a Pandas </a:t>
            </a:r>
            <a:r>
              <a:rPr lang="pt-BR" sz="2400" dirty="0" err="1">
                <a:latin typeface="IBM Plex Mono Text"/>
                <a:ea typeface="+mn-lt"/>
                <a:cs typeface="+mn-lt"/>
              </a:rPr>
              <a:t>DataFrame</a:t>
            </a:r>
            <a:r>
              <a:rPr lang="pt-BR" sz="2400" dirty="0">
                <a:latin typeface="IBM Plex Mono Text"/>
                <a:ea typeface="+mn-lt"/>
                <a:cs typeface="+mn-lt"/>
              </a:rPr>
              <a:t>.</a:t>
            </a:r>
            <a:endParaRPr lang="pt-BR" sz="2400">
              <a:latin typeface="IBM Plex Mono Text"/>
              <a:cs typeface="Calibri"/>
            </a:endParaRPr>
          </a:p>
          <a:p>
            <a:r>
              <a:rPr lang="pt-BR" sz="2400" dirty="0">
                <a:latin typeface="IBM Plex Mono Text"/>
                <a:ea typeface="+mn-lt"/>
                <a:cs typeface="+mn-lt"/>
              </a:rPr>
              <a:t>The </a:t>
            </a:r>
            <a:r>
              <a:rPr lang="pt-BR" sz="2400" dirty="0" err="1">
                <a:latin typeface="IBM Plex Mono Text"/>
                <a:ea typeface="+mn-lt"/>
                <a:cs typeface="+mn-lt"/>
              </a:rPr>
              <a:t>end</a:t>
            </a:r>
            <a:r>
              <a:rPr lang="pt-BR" sz="2400" dirty="0">
                <a:latin typeface="IBM Plex Mono Text"/>
                <a:ea typeface="+mn-lt"/>
                <a:cs typeface="+mn-lt"/>
              </a:rPr>
              <a:t> </a:t>
            </a:r>
            <a:r>
              <a:rPr lang="pt-BR" sz="2400" dirty="0" err="1">
                <a:latin typeface="IBM Plex Mono Text"/>
                <a:ea typeface="+mn-lt"/>
                <a:cs typeface="+mn-lt"/>
              </a:rPr>
              <a:t>result</a:t>
            </a:r>
            <a:r>
              <a:rPr lang="pt-BR" sz="2400" dirty="0">
                <a:latin typeface="IBM Plex Mono Text"/>
                <a:ea typeface="+mn-lt"/>
                <a:cs typeface="+mn-lt"/>
              </a:rPr>
              <a:t> </a:t>
            </a:r>
            <a:r>
              <a:rPr lang="pt-BR" sz="2400" dirty="0" err="1">
                <a:latin typeface="IBM Plex Mono Text"/>
                <a:ea typeface="+mn-lt"/>
                <a:cs typeface="+mn-lt"/>
              </a:rPr>
              <a:t>is</a:t>
            </a:r>
            <a:r>
              <a:rPr lang="pt-BR" sz="2400" dirty="0">
                <a:latin typeface="IBM Plex Mono Text"/>
                <a:ea typeface="+mn-lt"/>
                <a:cs typeface="+mn-lt"/>
              </a:rPr>
              <a:t> </a:t>
            </a:r>
            <a:r>
              <a:rPr lang="pt-BR" sz="2400" dirty="0" err="1">
                <a:latin typeface="IBM Plex Mono Text"/>
                <a:ea typeface="+mn-lt"/>
                <a:cs typeface="+mn-lt"/>
              </a:rPr>
              <a:t>this</a:t>
            </a:r>
            <a:r>
              <a:rPr lang="pt-BR" sz="2400" dirty="0">
                <a:latin typeface="IBM Plex Mono Text"/>
                <a:ea typeface="+mn-lt"/>
                <a:cs typeface="+mn-lt"/>
              </a:rPr>
              <a:t>:</a:t>
            </a:r>
            <a:endParaRPr lang="pt-BR" sz="2400" dirty="0">
              <a:latin typeface="IBM Plex Mono Text"/>
            </a:endParaRPr>
          </a:p>
        </p:txBody>
      </p:sp>
    </p:spTree>
    <p:extLst>
      <p:ext uri="{BB962C8B-B14F-4D97-AF65-F5344CB8AC3E}">
        <p14:creationId xmlns:p14="http://schemas.microsoft.com/office/powerpoint/2010/main" val="4171715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4DB1C6A-E76A-428B-B8E7-691D3475BF90}"/>
              </a:ext>
            </a:extLst>
          </p:cNvPr>
          <p:cNvSpPr>
            <a:spLocks noGrp="1"/>
          </p:cNvSpPr>
          <p:nvPr>
            <p:ph idx="1"/>
          </p:nvPr>
        </p:nvSpPr>
        <p:spPr>
          <a:xfrm>
            <a:off x="622540" y="747323"/>
            <a:ext cx="10515600" cy="4351338"/>
          </a:xfrm>
        </p:spPr>
        <p:txBody>
          <a:bodyPr lIns="91440" tIns="45720" rIns="91440" bIns="45720" anchor="t"/>
          <a:lstStyle/>
          <a:p>
            <a:pPr>
              <a:lnSpc>
                <a:spcPct val="100000"/>
              </a:lnSpc>
              <a:spcBef>
                <a:spcPts val="1400"/>
              </a:spcBef>
            </a:pPr>
            <a:r>
              <a:rPr lang="en-US" dirty="0">
                <a:solidFill>
                  <a:schemeClr val="accent3">
                    <a:lumMod val="25000"/>
                  </a:schemeClr>
                </a:solidFill>
                <a:ea typeface="+mn-lt"/>
                <a:cs typeface="+mn-lt"/>
              </a:rPr>
              <a:t>GitHub URL of the completed SpaceX API calls notebook:</a:t>
            </a:r>
            <a:endParaRPr lang="pt-BR" dirty="0">
              <a:solidFill>
                <a:schemeClr val="accent3">
                  <a:lumMod val="25000"/>
                </a:schemeClr>
              </a:solidFill>
              <a:ea typeface="+mn-lt"/>
              <a:cs typeface="+mn-lt"/>
            </a:endParaRPr>
          </a:p>
          <a:p>
            <a:pPr marL="0" indent="0">
              <a:lnSpc>
                <a:spcPct val="100000"/>
              </a:lnSpc>
              <a:spcBef>
                <a:spcPts val="1400"/>
              </a:spcBef>
              <a:buNone/>
            </a:pPr>
            <a:r>
              <a:rPr lang="pt-BR" dirty="0">
                <a:cs typeface="Calibri" panose="020F0502020204030204"/>
                <a:hlinkClick r:id="rId2"/>
              </a:rPr>
              <a:t>Data Collection via Space X API</a:t>
            </a:r>
            <a:endParaRPr lang="pt-BR">
              <a:cs typeface="Calibri" panose="020F0502020204030204"/>
            </a:endParaRPr>
          </a:p>
          <a:p>
            <a:pPr marL="0" indent="0">
              <a:lnSpc>
                <a:spcPct val="100000"/>
              </a:lnSpc>
              <a:spcBef>
                <a:spcPts val="1400"/>
              </a:spcBef>
              <a:buNone/>
            </a:pPr>
            <a:endParaRPr lang="en-US" dirty="0">
              <a:solidFill>
                <a:schemeClr val="accent3">
                  <a:lumMod val="25000"/>
                </a:schemeClr>
              </a:solidFill>
              <a:cs typeface="Calibri"/>
            </a:endParaRPr>
          </a:p>
          <a:p>
            <a:pPr marL="0" indent="0">
              <a:lnSpc>
                <a:spcPct val="100000"/>
              </a:lnSpc>
              <a:spcBef>
                <a:spcPts val="1400"/>
              </a:spcBef>
              <a:buNone/>
            </a:pPr>
            <a:r>
              <a:rPr lang="en-US" dirty="0">
                <a:ea typeface="+mn-lt"/>
                <a:cs typeface="+mn-lt"/>
              </a:rPr>
              <a:t>Go to my GitHub profile and see all notebooks. This one above, is the entire data collection process via Space X API.</a:t>
            </a:r>
            <a:endParaRPr lang="en-US" dirty="0"/>
          </a:p>
          <a:p>
            <a:pPr marL="0" indent="0">
              <a:lnSpc>
                <a:spcPct val="100000"/>
              </a:lnSpc>
              <a:spcBef>
                <a:spcPts val="1400"/>
              </a:spcBef>
              <a:buNone/>
            </a:pPr>
            <a:endParaRPr lang="en-US" dirty="0">
              <a:solidFill>
                <a:schemeClr val="accent3">
                  <a:lumMod val="25000"/>
                </a:schemeClr>
              </a:solidFill>
              <a:cs typeface="Calibri"/>
            </a:endParaRPr>
          </a:p>
        </p:txBody>
      </p:sp>
      <p:cxnSp>
        <p:nvCxnSpPr>
          <p:cNvPr id="4" name="Conector de Seta Reta 3">
            <a:extLst>
              <a:ext uri="{FF2B5EF4-FFF2-40B4-BE49-F238E27FC236}">
                <a16:creationId xmlns:a16="http://schemas.microsoft.com/office/drawing/2014/main" id="{1DC6F4C9-E429-43F0-B327-B6AE039FE673}"/>
              </a:ext>
            </a:extLst>
          </p:cNvPr>
          <p:cNvCxnSpPr/>
          <p:nvPr/>
        </p:nvCxnSpPr>
        <p:spPr>
          <a:xfrm flipV="1">
            <a:off x="621102" y="383875"/>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60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50524" y="1490363"/>
            <a:ext cx="9683181" cy="1209286"/>
          </a:xfrm>
          <a:prstGeom prst="rect">
            <a:avLst/>
          </a:prstGeom>
        </p:spPr>
        <p:txBody>
          <a:bodyPr lIns="91440" tIns="45720" rIns="91440" bIns="45720" anchor="t">
            <a:noAutofit/>
          </a:bodyPr>
          <a:lstStyle/>
          <a:p>
            <a:pPr marL="0" indent="0">
              <a:buNone/>
            </a:pPr>
            <a:r>
              <a:rPr lang="en-US" sz="2200" dirty="0">
                <a:ea typeface="+mn-lt"/>
                <a:cs typeface="+mn-lt"/>
              </a:rPr>
              <a:t>For Web Scrapping we need a library called Beautiful Soup and the others we've already mentioned. See below:</a:t>
            </a:r>
            <a:endParaRPr lang="en-US" dirty="0">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Imagem 6" descr="Interface gráfica do usuário, Texto, Aplicativo, Email&#10;&#10;Descrição gerada automaticamente">
            <a:extLst>
              <a:ext uri="{FF2B5EF4-FFF2-40B4-BE49-F238E27FC236}">
                <a16:creationId xmlns:a16="http://schemas.microsoft.com/office/drawing/2014/main" id="{59407F40-2D06-417D-A0B9-B99415A77A36}"/>
              </a:ext>
            </a:extLst>
          </p:cNvPr>
          <p:cNvPicPr>
            <a:picLocks noChangeAspect="1"/>
          </p:cNvPicPr>
          <p:nvPr/>
        </p:nvPicPr>
        <p:blipFill>
          <a:blip r:embed="rId2"/>
          <a:stretch>
            <a:fillRect/>
          </a:stretch>
        </p:blipFill>
        <p:spPr>
          <a:xfrm>
            <a:off x="1058173" y="2481609"/>
            <a:ext cx="8249728" cy="3605689"/>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E625F2D-8210-4E19-BE0F-BBBA68D8F1D6}"/>
              </a:ext>
            </a:extLst>
          </p:cNvPr>
          <p:cNvSpPr>
            <a:spLocks noGrp="1"/>
          </p:cNvSpPr>
          <p:nvPr>
            <p:ph idx="1"/>
          </p:nvPr>
        </p:nvSpPr>
        <p:spPr>
          <a:xfrm>
            <a:off x="536275" y="546041"/>
            <a:ext cx="10731260" cy="5343375"/>
          </a:xfrm>
        </p:spPr>
        <p:txBody>
          <a:bodyPr lIns="91440" tIns="45720" rIns="91440" bIns="45720" anchor="t"/>
          <a:lstStyle/>
          <a:p>
            <a:pPr marL="0" indent="0">
              <a:buNone/>
            </a:pPr>
            <a:r>
              <a:rPr lang="pt-BR" sz="2400" dirty="0" err="1">
                <a:latin typeface="Calibri"/>
                <a:ea typeface="+mn-lt"/>
                <a:cs typeface="+mn-lt"/>
              </a:rPr>
              <a:t>Then</a:t>
            </a:r>
            <a:r>
              <a:rPr lang="pt-BR" sz="2400" dirty="0">
                <a:latin typeface="Calibri"/>
                <a:ea typeface="+mn-lt"/>
                <a:cs typeface="+mn-lt"/>
              </a:rPr>
              <a:t> </a:t>
            </a:r>
            <a:r>
              <a:rPr lang="pt-BR" sz="2400" dirty="0" err="1">
                <a:latin typeface="Calibri"/>
                <a:ea typeface="+mn-lt"/>
                <a:cs typeface="+mn-lt"/>
              </a:rPr>
              <a:t>we</a:t>
            </a:r>
            <a:r>
              <a:rPr lang="pt-BR" sz="2400" dirty="0">
                <a:latin typeface="Calibri"/>
                <a:ea typeface="+mn-lt"/>
                <a:cs typeface="+mn-lt"/>
              </a:rPr>
              <a:t> </a:t>
            </a:r>
            <a:r>
              <a:rPr lang="pt-BR" sz="2400" dirty="0" err="1">
                <a:latin typeface="Calibri"/>
                <a:ea typeface="+mn-lt"/>
                <a:cs typeface="+mn-lt"/>
              </a:rPr>
              <a:t>basically</a:t>
            </a:r>
            <a:r>
              <a:rPr lang="pt-BR" sz="2400" dirty="0">
                <a:latin typeface="Calibri"/>
                <a:ea typeface="+mn-lt"/>
                <a:cs typeface="+mn-lt"/>
              </a:rPr>
              <a:t> do </a:t>
            </a:r>
            <a:r>
              <a:rPr lang="pt-BR" sz="2400" dirty="0" err="1">
                <a:latin typeface="Calibri"/>
                <a:ea typeface="+mn-lt"/>
                <a:cs typeface="+mn-lt"/>
              </a:rPr>
              <a:t>the</a:t>
            </a:r>
            <a:r>
              <a:rPr lang="pt-BR" sz="2400" dirty="0">
                <a:latin typeface="Calibri"/>
                <a:ea typeface="+mn-lt"/>
                <a:cs typeface="+mn-lt"/>
              </a:rPr>
              <a:t> </a:t>
            </a:r>
            <a:r>
              <a:rPr lang="pt-BR" sz="2400" dirty="0" err="1">
                <a:latin typeface="Calibri"/>
                <a:ea typeface="+mn-lt"/>
                <a:cs typeface="+mn-lt"/>
              </a:rPr>
              <a:t>same</a:t>
            </a:r>
            <a:r>
              <a:rPr lang="pt-BR" sz="2400" dirty="0">
                <a:latin typeface="Calibri"/>
                <a:ea typeface="+mn-lt"/>
                <a:cs typeface="+mn-lt"/>
              </a:rPr>
              <a:t> </a:t>
            </a:r>
            <a:r>
              <a:rPr lang="pt-BR" sz="2400" dirty="0" err="1">
                <a:latin typeface="Calibri"/>
                <a:ea typeface="+mn-lt"/>
                <a:cs typeface="+mn-lt"/>
              </a:rPr>
              <a:t>steps</a:t>
            </a:r>
            <a:r>
              <a:rPr lang="pt-BR" sz="2400" dirty="0">
                <a:latin typeface="Calibri"/>
                <a:ea typeface="+mn-lt"/>
                <a:cs typeface="+mn-lt"/>
              </a:rPr>
              <a:t>. As </a:t>
            </a:r>
            <a:r>
              <a:rPr lang="pt-BR" sz="2400" dirty="0" err="1">
                <a:latin typeface="Calibri"/>
                <a:ea typeface="+mn-lt"/>
                <a:cs typeface="+mn-lt"/>
              </a:rPr>
              <a:t>with</a:t>
            </a:r>
            <a:r>
              <a:rPr lang="pt-BR" sz="2400" dirty="0">
                <a:latin typeface="Calibri"/>
                <a:ea typeface="+mn-lt"/>
                <a:cs typeface="+mn-lt"/>
              </a:rPr>
              <a:t> </a:t>
            </a:r>
            <a:r>
              <a:rPr lang="pt-BR" sz="2400" dirty="0" err="1">
                <a:latin typeface="Calibri"/>
                <a:ea typeface="+mn-lt"/>
                <a:cs typeface="+mn-lt"/>
              </a:rPr>
              <a:t>the</a:t>
            </a:r>
            <a:r>
              <a:rPr lang="pt-BR" sz="2400" dirty="0">
                <a:latin typeface="Calibri"/>
                <a:ea typeface="+mn-lt"/>
                <a:cs typeface="+mn-lt"/>
              </a:rPr>
              <a:t> API, </a:t>
            </a:r>
            <a:r>
              <a:rPr lang="pt-BR" sz="2400" dirty="0" err="1">
                <a:latin typeface="Calibri"/>
                <a:ea typeface="+mn-lt"/>
                <a:cs typeface="+mn-lt"/>
              </a:rPr>
              <a:t>we</a:t>
            </a:r>
            <a:r>
              <a:rPr lang="pt-BR" sz="2400" dirty="0">
                <a:latin typeface="Calibri"/>
                <a:ea typeface="+mn-lt"/>
                <a:cs typeface="+mn-lt"/>
              </a:rPr>
              <a:t> </a:t>
            </a:r>
            <a:r>
              <a:rPr lang="pt-BR" sz="2400" dirty="0" err="1">
                <a:latin typeface="Calibri"/>
                <a:ea typeface="+mn-lt"/>
                <a:cs typeface="+mn-lt"/>
              </a:rPr>
              <a:t>receive</a:t>
            </a:r>
            <a:r>
              <a:rPr lang="pt-BR" sz="2400" dirty="0">
                <a:latin typeface="Calibri"/>
                <a:ea typeface="+mn-lt"/>
                <a:cs typeface="+mn-lt"/>
              </a:rPr>
              <a:t> </a:t>
            </a:r>
            <a:r>
              <a:rPr lang="pt-BR" sz="2400" dirty="0" err="1">
                <a:latin typeface="Calibri"/>
                <a:ea typeface="+mn-lt"/>
                <a:cs typeface="+mn-lt"/>
              </a:rPr>
              <a:t>the</a:t>
            </a:r>
            <a:r>
              <a:rPr lang="pt-BR" sz="2400" dirty="0">
                <a:latin typeface="Calibri"/>
                <a:ea typeface="+mn-lt"/>
                <a:cs typeface="+mn-lt"/>
              </a:rPr>
              <a:t> </a:t>
            </a:r>
            <a:r>
              <a:rPr lang="pt-BR" sz="2400" dirty="0" err="1">
                <a:latin typeface="Calibri"/>
                <a:ea typeface="+mn-lt"/>
                <a:cs typeface="+mn-lt"/>
              </a:rPr>
              <a:t>information</a:t>
            </a:r>
            <a:r>
              <a:rPr lang="pt-BR" sz="2400" dirty="0">
                <a:latin typeface="Calibri"/>
                <a:ea typeface="+mn-lt"/>
                <a:cs typeface="+mn-lt"/>
              </a:rPr>
              <a:t> in HTML.</a:t>
            </a:r>
            <a:endParaRPr lang="pt-BR" sz="2400" dirty="0">
              <a:latin typeface="Calibri"/>
              <a:cs typeface="Calibri" panose="020F0502020204030204"/>
            </a:endParaRPr>
          </a:p>
        </p:txBody>
      </p:sp>
      <p:pic>
        <p:nvPicPr>
          <p:cNvPr id="2" name="Imagem 3" descr="Interface gráfica do usuário, Texto, Aplicativo, Email&#10;&#10;Descrição gerada automaticamente">
            <a:extLst>
              <a:ext uri="{FF2B5EF4-FFF2-40B4-BE49-F238E27FC236}">
                <a16:creationId xmlns:a16="http://schemas.microsoft.com/office/drawing/2014/main" id="{D731C2BB-8BAF-4F46-9C34-4D9F42FC9008}"/>
              </a:ext>
            </a:extLst>
          </p:cNvPr>
          <p:cNvPicPr>
            <a:picLocks noChangeAspect="1"/>
          </p:cNvPicPr>
          <p:nvPr/>
        </p:nvPicPr>
        <p:blipFill>
          <a:blip r:embed="rId2"/>
          <a:stretch>
            <a:fillRect/>
          </a:stretch>
        </p:blipFill>
        <p:spPr>
          <a:xfrm>
            <a:off x="626854" y="1425512"/>
            <a:ext cx="8781690" cy="4222636"/>
          </a:xfrm>
          <a:prstGeom prst="rect">
            <a:avLst/>
          </a:prstGeom>
        </p:spPr>
      </p:pic>
    </p:spTree>
    <p:extLst>
      <p:ext uri="{BB962C8B-B14F-4D97-AF65-F5344CB8AC3E}">
        <p14:creationId xmlns:p14="http://schemas.microsoft.com/office/powerpoint/2010/main" val="1146037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CCC75C1-0AAB-4B9D-BE2E-B4E1853BF10B}"/>
              </a:ext>
            </a:extLst>
          </p:cNvPr>
          <p:cNvSpPr>
            <a:spLocks noGrp="1"/>
          </p:cNvSpPr>
          <p:nvPr>
            <p:ph idx="1"/>
          </p:nvPr>
        </p:nvSpPr>
        <p:spPr>
          <a:xfrm>
            <a:off x="622540" y="574795"/>
            <a:ext cx="10515600" cy="2942358"/>
          </a:xfrm>
        </p:spPr>
        <p:txBody>
          <a:bodyPr lIns="91440" tIns="45720" rIns="91440" bIns="45720" anchor="t"/>
          <a:lstStyle/>
          <a:p>
            <a:pPr>
              <a:buNone/>
            </a:pPr>
            <a:r>
              <a:rPr lang="pt-BR" sz="2400" dirty="0">
                <a:ea typeface="+mn-lt"/>
                <a:cs typeface="+mn-lt"/>
              </a:rPr>
              <a:t>The big </a:t>
            </a:r>
            <a:r>
              <a:rPr lang="pt-BR" sz="2400" dirty="0" err="1">
                <a:ea typeface="+mn-lt"/>
                <a:cs typeface="+mn-lt"/>
              </a:rPr>
              <a:t>difference</a:t>
            </a:r>
            <a:r>
              <a:rPr lang="pt-BR" sz="2400" dirty="0">
                <a:ea typeface="+mn-lt"/>
                <a:cs typeface="+mn-lt"/>
              </a:rPr>
              <a:t> </a:t>
            </a:r>
            <a:r>
              <a:rPr lang="pt-BR" sz="2400" dirty="0" err="1">
                <a:ea typeface="+mn-lt"/>
                <a:cs typeface="+mn-lt"/>
              </a:rPr>
              <a:t>here</a:t>
            </a:r>
            <a:r>
              <a:rPr lang="pt-BR" sz="2400" dirty="0">
                <a:ea typeface="+mn-lt"/>
                <a:cs typeface="+mn-lt"/>
              </a:rPr>
              <a:t> </a:t>
            </a:r>
            <a:r>
              <a:rPr lang="pt-BR" sz="2400" dirty="0" err="1">
                <a:ea typeface="+mn-lt"/>
                <a:cs typeface="+mn-lt"/>
              </a:rPr>
              <a:t>is</a:t>
            </a:r>
            <a:r>
              <a:rPr lang="pt-BR" sz="2400" dirty="0">
                <a:ea typeface="+mn-lt"/>
                <a:cs typeface="+mn-lt"/>
              </a:rPr>
              <a:t> </a:t>
            </a:r>
            <a:r>
              <a:rPr lang="pt-BR" sz="2400" dirty="0" err="1">
                <a:ea typeface="+mn-lt"/>
                <a:cs typeface="+mn-lt"/>
              </a:rPr>
              <a:t>where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BeautifulSoup</a:t>
            </a:r>
            <a:r>
              <a:rPr lang="pt-BR" sz="2400" dirty="0">
                <a:ea typeface="+mn-lt"/>
                <a:cs typeface="+mn-lt"/>
              </a:rPr>
              <a:t> </a:t>
            </a:r>
            <a:r>
              <a:rPr lang="pt-BR" sz="2400" dirty="0" err="1">
                <a:ea typeface="+mn-lt"/>
                <a:cs typeface="+mn-lt"/>
              </a:rPr>
              <a:t>library</a:t>
            </a:r>
            <a:r>
              <a:rPr lang="pt-BR" sz="2400" dirty="0">
                <a:ea typeface="+mn-lt"/>
                <a:cs typeface="+mn-lt"/>
              </a:rPr>
              <a:t> comes in. </a:t>
            </a:r>
            <a:r>
              <a:rPr lang="pt-BR" sz="2400" dirty="0" err="1">
                <a:ea typeface="+mn-lt"/>
                <a:cs typeface="+mn-lt"/>
              </a:rPr>
              <a:t>With</a:t>
            </a:r>
            <a:r>
              <a:rPr lang="pt-BR" sz="2400" dirty="0">
                <a:ea typeface="+mn-lt"/>
                <a:cs typeface="+mn-lt"/>
              </a:rPr>
              <a:t> it, </a:t>
            </a:r>
            <a:r>
              <a:rPr lang="pt-BR" sz="2400" dirty="0" err="1">
                <a:ea typeface="+mn-lt"/>
                <a:cs typeface="+mn-lt"/>
              </a:rPr>
              <a:t>we</a:t>
            </a:r>
            <a:r>
              <a:rPr lang="pt-BR" sz="2400" dirty="0">
                <a:ea typeface="+mn-lt"/>
                <a:cs typeface="+mn-lt"/>
              </a:rPr>
              <a:t> </a:t>
            </a:r>
            <a:r>
              <a:rPr lang="pt-BR" sz="2400" dirty="0" err="1">
                <a:ea typeface="+mn-lt"/>
                <a:cs typeface="+mn-lt"/>
              </a:rPr>
              <a:t>can</a:t>
            </a:r>
            <a:r>
              <a:rPr lang="pt-BR" sz="2400" dirty="0">
                <a:ea typeface="+mn-lt"/>
                <a:cs typeface="+mn-lt"/>
              </a:rPr>
              <a:t> </a:t>
            </a:r>
            <a:r>
              <a:rPr lang="pt-BR" sz="2400" dirty="0" err="1">
                <a:ea typeface="+mn-lt"/>
                <a:cs typeface="+mn-lt"/>
              </a:rPr>
              <a:t>browse</a:t>
            </a:r>
            <a:r>
              <a:rPr lang="pt-BR" sz="2400" dirty="0">
                <a:ea typeface="+mn-lt"/>
                <a:cs typeface="+mn-lt"/>
              </a:rPr>
              <a:t> </a:t>
            </a:r>
            <a:r>
              <a:rPr lang="pt-BR" sz="2400" dirty="0" err="1">
                <a:ea typeface="+mn-lt"/>
                <a:cs typeface="+mn-lt"/>
              </a:rPr>
              <a:t>the</a:t>
            </a:r>
            <a:r>
              <a:rPr lang="pt-BR" sz="2400" dirty="0">
                <a:ea typeface="+mn-lt"/>
                <a:cs typeface="+mn-lt"/>
              </a:rPr>
              <a:t> HTML </a:t>
            </a:r>
            <a:r>
              <a:rPr lang="pt-BR" sz="2400" dirty="0" err="1">
                <a:ea typeface="+mn-lt"/>
                <a:cs typeface="+mn-lt"/>
              </a:rPr>
              <a:t>code</a:t>
            </a:r>
            <a:r>
              <a:rPr lang="pt-BR" sz="2400" dirty="0">
                <a:ea typeface="+mn-lt"/>
                <a:cs typeface="+mn-lt"/>
              </a:rPr>
              <a:t> </a:t>
            </a:r>
            <a:r>
              <a:rPr lang="pt-BR" sz="2400" dirty="0" err="1">
                <a:ea typeface="+mn-lt"/>
                <a:cs typeface="+mn-lt"/>
              </a:rPr>
              <a:t>through</a:t>
            </a:r>
            <a:r>
              <a:rPr lang="pt-BR" sz="2400" dirty="0">
                <a:ea typeface="+mn-lt"/>
                <a:cs typeface="+mn-lt"/>
              </a:rPr>
              <a:t> </a:t>
            </a:r>
            <a:r>
              <a:rPr lang="pt-BR" sz="2400" dirty="0" err="1">
                <a:ea typeface="+mn-lt"/>
                <a:cs typeface="+mn-lt"/>
              </a:rPr>
              <a:t>the</a:t>
            </a:r>
            <a:r>
              <a:rPr lang="pt-BR" sz="2400" dirty="0">
                <a:ea typeface="+mn-lt"/>
                <a:cs typeface="+mn-lt"/>
              </a:rPr>
              <a:t> TAGS.</a:t>
            </a:r>
            <a:endParaRPr lang="pt-BR" sz="2400">
              <a:cs typeface="Calibri"/>
            </a:endParaRPr>
          </a:p>
          <a:p>
            <a:pPr>
              <a:buNone/>
            </a:pPr>
            <a:r>
              <a:rPr lang="pt-BR" sz="2400" dirty="0">
                <a:ea typeface="+mn-lt"/>
                <a:cs typeface="+mn-lt"/>
              </a:rPr>
              <a:t>For </a:t>
            </a:r>
            <a:r>
              <a:rPr lang="pt-BR" sz="2400" dirty="0" err="1">
                <a:ea typeface="+mn-lt"/>
                <a:cs typeface="+mn-lt"/>
              </a:rPr>
              <a:t>example</a:t>
            </a:r>
            <a:r>
              <a:rPr lang="pt-BR" sz="2400" dirty="0">
                <a:ea typeface="+mn-lt"/>
                <a:cs typeface="+mn-lt"/>
              </a:rPr>
              <a:t>, </a:t>
            </a:r>
            <a:r>
              <a:rPr lang="pt-BR" sz="2400" dirty="0" err="1">
                <a:ea typeface="+mn-lt"/>
                <a:cs typeface="+mn-lt"/>
              </a:rPr>
              <a:t>on</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wikipedia</a:t>
            </a:r>
            <a:r>
              <a:rPr lang="pt-BR" sz="2400" dirty="0">
                <a:ea typeface="+mn-lt"/>
                <a:cs typeface="+mn-lt"/>
              </a:rPr>
              <a:t> </a:t>
            </a:r>
            <a:r>
              <a:rPr lang="pt-BR" sz="2400" dirty="0" err="1">
                <a:ea typeface="+mn-lt"/>
                <a:cs typeface="+mn-lt"/>
              </a:rPr>
              <a:t>page</a:t>
            </a:r>
            <a:r>
              <a:rPr lang="pt-BR" sz="2400" dirty="0">
                <a:ea typeface="+mn-lt"/>
                <a:cs typeface="+mn-lt"/>
              </a:rPr>
              <a:t> </a:t>
            </a:r>
            <a:r>
              <a:rPr lang="pt-BR" sz="2400" dirty="0" err="1">
                <a:ea typeface="+mn-lt"/>
                <a:cs typeface="+mn-lt"/>
              </a:rPr>
              <a:t>our</a:t>
            </a:r>
            <a:r>
              <a:rPr lang="pt-BR" sz="2400" dirty="0">
                <a:ea typeface="+mn-lt"/>
                <a:cs typeface="+mn-lt"/>
              </a:rPr>
              <a:t> </a:t>
            </a:r>
            <a:r>
              <a:rPr lang="pt-BR" sz="2400" dirty="0" err="1">
                <a:ea typeface="+mn-lt"/>
                <a:cs typeface="+mn-lt"/>
              </a:rPr>
              <a:t>objective</a:t>
            </a:r>
            <a:r>
              <a:rPr lang="pt-BR" sz="2400" dirty="0">
                <a:ea typeface="+mn-lt"/>
                <a:cs typeface="+mn-lt"/>
              </a:rPr>
              <a:t> </a:t>
            </a:r>
            <a:r>
              <a:rPr lang="pt-BR" sz="2400" dirty="0" err="1">
                <a:ea typeface="+mn-lt"/>
                <a:cs typeface="+mn-lt"/>
              </a:rPr>
              <a:t>is</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extract</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table</a:t>
            </a:r>
            <a:r>
              <a:rPr lang="pt-BR" sz="2400" dirty="0">
                <a:ea typeface="+mn-lt"/>
                <a:cs typeface="+mn-lt"/>
              </a:rPr>
              <a:t> </a:t>
            </a:r>
            <a:r>
              <a:rPr lang="pt-BR" sz="2400" dirty="0" err="1">
                <a:ea typeface="+mn-lt"/>
                <a:cs typeface="+mn-lt"/>
              </a:rPr>
              <a:t>that</a:t>
            </a:r>
            <a:r>
              <a:rPr lang="pt-BR" sz="2400" dirty="0">
                <a:ea typeface="+mn-lt"/>
                <a:cs typeface="+mn-lt"/>
              </a:rPr>
              <a:t> </a:t>
            </a:r>
            <a:r>
              <a:rPr lang="pt-BR" sz="2400" dirty="0" err="1">
                <a:ea typeface="+mn-lt"/>
                <a:cs typeface="+mn-lt"/>
              </a:rPr>
              <a:t>contains</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rocket</a:t>
            </a:r>
            <a:r>
              <a:rPr lang="pt-BR" sz="2400" dirty="0">
                <a:ea typeface="+mn-lt"/>
                <a:cs typeface="+mn-lt"/>
              </a:rPr>
              <a:t> data. </a:t>
            </a:r>
            <a:r>
              <a:rPr lang="pt-BR" sz="2400" dirty="0" err="1">
                <a:ea typeface="+mn-lt"/>
                <a:cs typeface="+mn-lt"/>
              </a:rPr>
              <a:t>With</a:t>
            </a:r>
            <a:r>
              <a:rPr lang="pt-BR" sz="2400" dirty="0">
                <a:ea typeface="+mn-lt"/>
                <a:cs typeface="+mn-lt"/>
              </a:rPr>
              <a:t> </a:t>
            </a:r>
            <a:r>
              <a:rPr lang="pt-BR" sz="2400" dirty="0" err="1">
                <a:ea typeface="+mn-lt"/>
                <a:cs typeface="+mn-lt"/>
              </a:rPr>
              <a:t>BeautifulSoup</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can</a:t>
            </a:r>
            <a:r>
              <a:rPr lang="pt-BR" sz="2400" dirty="0">
                <a:ea typeface="+mn-lt"/>
                <a:cs typeface="+mn-lt"/>
              </a:rPr>
              <a:t> </a:t>
            </a:r>
            <a:r>
              <a:rPr lang="pt-BR" sz="2400" dirty="0" err="1">
                <a:ea typeface="+mn-lt"/>
                <a:cs typeface="+mn-lt"/>
              </a:rPr>
              <a:t>access</a:t>
            </a:r>
            <a:r>
              <a:rPr lang="pt-BR" sz="2400" dirty="0">
                <a:ea typeface="+mn-lt"/>
                <a:cs typeface="+mn-lt"/>
              </a:rPr>
              <a:t> </a:t>
            </a:r>
            <a:r>
              <a:rPr lang="pt-BR" sz="2400" dirty="0" err="1">
                <a:ea typeface="+mn-lt"/>
                <a:cs typeface="+mn-lt"/>
              </a:rPr>
              <a:t>elements</a:t>
            </a:r>
            <a:r>
              <a:rPr lang="pt-BR" sz="2400" dirty="0">
                <a:ea typeface="+mn-lt"/>
                <a:cs typeface="+mn-lt"/>
              </a:rPr>
              <a:t> </a:t>
            </a:r>
            <a:r>
              <a:rPr lang="pt-BR" sz="2400" dirty="0" err="1">
                <a:ea typeface="+mn-lt"/>
                <a:cs typeface="+mn-lt"/>
              </a:rPr>
              <a:t>according</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correct</a:t>
            </a:r>
            <a:r>
              <a:rPr lang="pt-BR" sz="2400" dirty="0">
                <a:ea typeface="+mn-lt"/>
                <a:cs typeface="+mn-lt"/>
              </a:rPr>
              <a:t> </a:t>
            </a:r>
            <a:r>
              <a:rPr lang="pt-BR" sz="2400" dirty="0" err="1">
                <a:ea typeface="+mn-lt"/>
                <a:cs typeface="+mn-lt"/>
              </a:rPr>
              <a:t>tag</a:t>
            </a:r>
            <a:r>
              <a:rPr lang="pt-BR" sz="2400" dirty="0">
                <a:ea typeface="+mn-lt"/>
                <a:cs typeface="+mn-lt"/>
              </a:rPr>
              <a:t>, in </a:t>
            </a:r>
            <a:r>
              <a:rPr lang="pt-BR" sz="2400" dirty="0" err="1">
                <a:ea typeface="+mn-lt"/>
                <a:cs typeface="+mn-lt"/>
              </a:rPr>
              <a:t>this</a:t>
            </a:r>
            <a:r>
              <a:rPr lang="pt-BR" sz="2400" dirty="0">
                <a:ea typeface="+mn-lt"/>
                <a:cs typeface="+mn-lt"/>
              </a:rPr>
              <a:t> case </a:t>
            </a:r>
            <a:r>
              <a:rPr lang="pt-BR" sz="2400" dirty="0" err="1">
                <a:ea typeface="+mn-lt"/>
                <a:cs typeface="+mn-lt"/>
              </a:rPr>
              <a:t>we</a:t>
            </a:r>
            <a:r>
              <a:rPr lang="pt-BR" sz="2400" dirty="0">
                <a:ea typeface="+mn-lt"/>
                <a:cs typeface="+mn-lt"/>
              </a:rPr>
              <a:t> use </a:t>
            </a:r>
            <a:r>
              <a:rPr lang="pt-BR" sz="2400" dirty="0" err="1">
                <a:ea typeface="+mn-lt"/>
                <a:cs typeface="+mn-lt"/>
              </a:rPr>
              <a:t>the</a:t>
            </a:r>
            <a:r>
              <a:rPr lang="pt-BR" sz="2400" dirty="0">
                <a:ea typeface="+mn-lt"/>
                <a:cs typeface="+mn-lt"/>
              </a:rPr>
              <a:t> '&lt;</a:t>
            </a:r>
            <a:r>
              <a:rPr lang="pt-BR" sz="2400" dirty="0" err="1">
                <a:ea typeface="+mn-lt"/>
                <a:cs typeface="+mn-lt"/>
              </a:rPr>
              <a:t>th</a:t>
            </a:r>
            <a:r>
              <a:rPr lang="pt-BR" sz="2400" dirty="0">
                <a:ea typeface="+mn-lt"/>
                <a:cs typeface="+mn-lt"/>
              </a:rPr>
              <a:t>&gt;' </a:t>
            </a:r>
            <a:r>
              <a:rPr lang="pt-BR" sz="2400" dirty="0" err="1">
                <a:ea typeface="+mn-lt"/>
                <a:cs typeface="+mn-lt"/>
              </a:rPr>
              <a:t>tag</a:t>
            </a:r>
            <a:r>
              <a:rPr lang="pt-BR" sz="2400" dirty="0">
                <a:ea typeface="+mn-lt"/>
                <a:cs typeface="+mn-lt"/>
              </a:rPr>
              <a:t> </a:t>
            </a:r>
            <a:r>
              <a:rPr lang="pt-BR" sz="2400" dirty="0" err="1">
                <a:ea typeface="+mn-lt"/>
                <a:cs typeface="+mn-lt"/>
              </a:rPr>
              <a:t>which</a:t>
            </a:r>
            <a:r>
              <a:rPr lang="pt-BR" sz="2400" dirty="0">
                <a:ea typeface="+mn-lt"/>
                <a:cs typeface="+mn-lt"/>
              </a:rPr>
              <a:t> </a:t>
            </a:r>
            <a:r>
              <a:rPr lang="pt-BR" sz="2400" dirty="0" err="1">
                <a:ea typeface="+mn-lt"/>
                <a:cs typeface="+mn-lt"/>
              </a:rPr>
              <a:t>is</a:t>
            </a:r>
            <a:r>
              <a:rPr lang="pt-BR" sz="2400" dirty="0">
                <a:ea typeface="+mn-lt"/>
                <a:cs typeface="+mn-lt"/>
              </a:rPr>
              <a:t> </a:t>
            </a:r>
            <a:r>
              <a:rPr lang="pt-BR" sz="2400" dirty="0" err="1">
                <a:ea typeface="+mn-lt"/>
                <a:cs typeface="+mn-lt"/>
              </a:rPr>
              <a:t>used</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create</a:t>
            </a:r>
            <a:r>
              <a:rPr lang="pt-BR" sz="2400" dirty="0">
                <a:ea typeface="+mn-lt"/>
                <a:cs typeface="+mn-lt"/>
              </a:rPr>
              <a:t> </a:t>
            </a:r>
            <a:r>
              <a:rPr lang="pt-BR" sz="2400" dirty="0" err="1">
                <a:ea typeface="+mn-lt"/>
                <a:cs typeface="+mn-lt"/>
              </a:rPr>
              <a:t>tables</a:t>
            </a:r>
            <a:r>
              <a:rPr lang="pt-BR" sz="2400" dirty="0">
                <a:ea typeface="+mn-lt"/>
                <a:cs typeface="+mn-lt"/>
              </a:rPr>
              <a:t>. </a:t>
            </a:r>
            <a:r>
              <a:rPr lang="pt-BR" sz="2400" dirty="0" err="1">
                <a:ea typeface="+mn-lt"/>
                <a:cs typeface="+mn-lt"/>
              </a:rPr>
              <a:t>If</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wanted</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extract</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title</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page</a:t>
            </a:r>
            <a:r>
              <a:rPr lang="pt-BR" sz="2400" dirty="0">
                <a:ea typeface="+mn-lt"/>
                <a:cs typeface="+mn-lt"/>
              </a:rPr>
              <a:t> for </a:t>
            </a:r>
            <a:r>
              <a:rPr lang="pt-BR" sz="2400" dirty="0" err="1">
                <a:ea typeface="+mn-lt"/>
                <a:cs typeface="+mn-lt"/>
              </a:rPr>
              <a:t>example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tag</a:t>
            </a:r>
            <a:r>
              <a:rPr lang="pt-BR" sz="2400" dirty="0">
                <a:ea typeface="+mn-lt"/>
                <a:cs typeface="+mn-lt"/>
              </a:rPr>
              <a:t> </a:t>
            </a:r>
            <a:r>
              <a:rPr lang="pt-BR" sz="2400" dirty="0" err="1">
                <a:ea typeface="+mn-lt"/>
                <a:cs typeface="+mn-lt"/>
              </a:rPr>
              <a:t>would</a:t>
            </a:r>
            <a:r>
              <a:rPr lang="pt-BR" sz="2400" dirty="0">
                <a:ea typeface="+mn-lt"/>
                <a:cs typeface="+mn-lt"/>
              </a:rPr>
              <a:t> </a:t>
            </a:r>
            <a:r>
              <a:rPr lang="pt-BR" sz="2400" dirty="0" err="1">
                <a:ea typeface="+mn-lt"/>
                <a:cs typeface="+mn-lt"/>
              </a:rPr>
              <a:t>be</a:t>
            </a:r>
            <a:r>
              <a:rPr lang="pt-BR" sz="2400" dirty="0">
                <a:ea typeface="+mn-lt"/>
                <a:cs typeface="+mn-lt"/>
              </a:rPr>
              <a:t> '&lt;H1&gt;' </a:t>
            </a:r>
            <a:r>
              <a:rPr lang="pt-BR" sz="2400" dirty="0" err="1">
                <a:ea typeface="+mn-lt"/>
                <a:cs typeface="+mn-lt"/>
              </a:rPr>
              <a:t>of</a:t>
            </a:r>
            <a:r>
              <a:rPr lang="pt-BR" sz="2400" dirty="0">
                <a:ea typeface="+mn-lt"/>
                <a:cs typeface="+mn-lt"/>
              </a:rPr>
              <a:t> header. </a:t>
            </a:r>
            <a:r>
              <a:rPr lang="pt-BR" sz="2400" dirty="0" err="1">
                <a:ea typeface="+mn-lt"/>
                <a:cs typeface="+mn-lt"/>
              </a:rPr>
              <a:t>This</a:t>
            </a:r>
            <a:r>
              <a:rPr lang="pt-BR" sz="2400" dirty="0">
                <a:ea typeface="+mn-lt"/>
                <a:cs typeface="+mn-lt"/>
              </a:rPr>
              <a:t> makes it </a:t>
            </a:r>
            <a:r>
              <a:rPr lang="pt-BR" sz="2400" dirty="0" err="1">
                <a:ea typeface="+mn-lt"/>
                <a:cs typeface="+mn-lt"/>
              </a:rPr>
              <a:t>very</a:t>
            </a:r>
            <a:r>
              <a:rPr lang="pt-BR" sz="2400" dirty="0">
                <a:ea typeface="+mn-lt"/>
                <a:cs typeface="+mn-lt"/>
              </a:rPr>
              <a:t> </a:t>
            </a:r>
            <a:r>
              <a:rPr lang="pt-BR" sz="2400" dirty="0" err="1">
                <a:ea typeface="+mn-lt"/>
                <a:cs typeface="+mn-lt"/>
              </a:rPr>
              <a:t>easy</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extract</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desired</a:t>
            </a:r>
            <a:r>
              <a:rPr lang="pt-BR" sz="2400" dirty="0">
                <a:ea typeface="+mn-lt"/>
                <a:cs typeface="+mn-lt"/>
              </a:rPr>
              <a:t> </a:t>
            </a:r>
            <a:r>
              <a:rPr lang="pt-BR" sz="2400" dirty="0" err="1">
                <a:ea typeface="+mn-lt"/>
                <a:cs typeface="+mn-lt"/>
              </a:rPr>
              <a:t>content</a:t>
            </a:r>
            <a:r>
              <a:rPr lang="pt-BR" sz="2400" dirty="0">
                <a:ea typeface="+mn-lt"/>
                <a:cs typeface="+mn-lt"/>
              </a:rPr>
              <a:t>.</a:t>
            </a:r>
            <a:endParaRPr lang="pt-BR" sz="2400">
              <a:cs typeface="Calibri"/>
            </a:endParaRPr>
          </a:p>
        </p:txBody>
      </p:sp>
      <p:pic>
        <p:nvPicPr>
          <p:cNvPr id="5" name="Imagem 5" descr="Interface gráfica do usuário, Texto, Aplicativo, Email&#10;&#10;Descrição gerada automaticamente">
            <a:extLst>
              <a:ext uri="{FF2B5EF4-FFF2-40B4-BE49-F238E27FC236}">
                <a16:creationId xmlns:a16="http://schemas.microsoft.com/office/drawing/2014/main" id="{20A9A5B9-8947-4A66-A2B9-11873F2A3C90}"/>
              </a:ext>
            </a:extLst>
          </p:cNvPr>
          <p:cNvPicPr>
            <a:picLocks noChangeAspect="1"/>
          </p:cNvPicPr>
          <p:nvPr/>
        </p:nvPicPr>
        <p:blipFill>
          <a:blip r:embed="rId2"/>
          <a:stretch>
            <a:fillRect/>
          </a:stretch>
        </p:blipFill>
        <p:spPr>
          <a:xfrm>
            <a:off x="741872" y="3200796"/>
            <a:ext cx="9989387" cy="3518782"/>
          </a:xfrm>
          <a:prstGeom prst="rect">
            <a:avLst/>
          </a:prstGeom>
        </p:spPr>
      </p:pic>
    </p:spTree>
    <p:extLst>
      <p:ext uri="{BB962C8B-B14F-4D97-AF65-F5344CB8AC3E}">
        <p14:creationId xmlns:p14="http://schemas.microsoft.com/office/powerpoint/2010/main" val="597190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A0D24E8-6147-49FF-A6CC-D7293AC97386}"/>
              </a:ext>
            </a:extLst>
          </p:cNvPr>
          <p:cNvSpPr>
            <a:spLocks noGrp="1"/>
          </p:cNvSpPr>
          <p:nvPr>
            <p:ph idx="1"/>
          </p:nvPr>
        </p:nvSpPr>
        <p:spPr>
          <a:xfrm>
            <a:off x="694426" y="488530"/>
            <a:ext cx="10515600" cy="6148507"/>
          </a:xfrm>
        </p:spPr>
        <p:txBody>
          <a:bodyPr lIns="91440" tIns="45720" rIns="91440" bIns="45720" anchor="t"/>
          <a:lstStyle/>
          <a:p>
            <a:pPr marL="0" indent="0">
              <a:buNone/>
            </a:pPr>
            <a:r>
              <a:rPr lang="pt-BR" dirty="0" err="1">
                <a:ea typeface="+mn-lt"/>
                <a:cs typeface="+mn-lt"/>
              </a:rPr>
              <a:t>After</a:t>
            </a:r>
            <a:r>
              <a:rPr lang="pt-BR" dirty="0">
                <a:ea typeface="+mn-lt"/>
                <a:cs typeface="+mn-lt"/>
              </a:rPr>
              <a:t> a </a:t>
            </a:r>
            <a:r>
              <a:rPr lang="pt-BR" dirty="0" err="1">
                <a:ea typeface="+mn-lt"/>
                <a:cs typeface="+mn-lt"/>
              </a:rPr>
              <a:t>few</a:t>
            </a:r>
            <a:r>
              <a:rPr lang="pt-BR" dirty="0">
                <a:ea typeface="+mn-lt"/>
                <a:cs typeface="+mn-lt"/>
              </a:rPr>
              <a:t> </a:t>
            </a:r>
            <a:r>
              <a:rPr lang="pt-BR" dirty="0" err="1">
                <a:ea typeface="+mn-lt"/>
                <a:cs typeface="+mn-lt"/>
              </a:rPr>
              <a:t>lines</a:t>
            </a:r>
            <a:r>
              <a:rPr lang="pt-BR" dirty="0">
                <a:ea typeface="+mn-lt"/>
                <a:cs typeface="+mn-lt"/>
              </a:rPr>
              <a:t> </a:t>
            </a:r>
            <a:r>
              <a:rPr lang="pt-BR" dirty="0" err="1">
                <a:ea typeface="+mn-lt"/>
                <a:cs typeface="+mn-lt"/>
              </a:rPr>
              <a:t>of</a:t>
            </a:r>
            <a:r>
              <a:rPr lang="pt-BR" dirty="0">
                <a:ea typeface="+mn-lt"/>
                <a:cs typeface="+mn-lt"/>
              </a:rPr>
              <a:t> </a:t>
            </a:r>
            <a:r>
              <a:rPr lang="pt-BR" dirty="0" err="1">
                <a:ea typeface="+mn-lt"/>
                <a:cs typeface="+mn-lt"/>
              </a:rPr>
              <a:t>code</a:t>
            </a:r>
            <a:r>
              <a:rPr lang="pt-BR" dirty="0">
                <a:ea typeface="+mn-lt"/>
                <a:cs typeface="+mn-lt"/>
              </a:rPr>
              <a:t> </a:t>
            </a:r>
            <a:r>
              <a:rPr lang="pt-BR" dirty="0" err="1">
                <a:ea typeface="+mn-lt"/>
                <a:cs typeface="+mn-lt"/>
              </a:rPr>
              <a:t>we</a:t>
            </a:r>
            <a:r>
              <a:rPr lang="pt-BR" dirty="0">
                <a:ea typeface="+mn-lt"/>
                <a:cs typeface="+mn-lt"/>
              </a:rPr>
              <a:t> </a:t>
            </a:r>
            <a:r>
              <a:rPr lang="pt-BR" dirty="0" err="1">
                <a:ea typeface="+mn-lt"/>
                <a:cs typeface="+mn-lt"/>
              </a:rPr>
              <a:t>got</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same</a:t>
            </a:r>
            <a:r>
              <a:rPr lang="pt-BR" dirty="0">
                <a:ea typeface="+mn-lt"/>
                <a:cs typeface="+mn-lt"/>
              </a:rPr>
              <a:t> </a:t>
            </a:r>
            <a:r>
              <a:rPr lang="pt-BR" dirty="0" err="1">
                <a:ea typeface="+mn-lt"/>
                <a:cs typeface="+mn-lt"/>
              </a:rPr>
              <a:t>result</a:t>
            </a:r>
            <a:r>
              <a:rPr lang="pt-BR" dirty="0">
                <a:ea typeface="+mn-lt"/>
                <a:cs typeface="+mn-lt"/>
              </a:rPr>
              <a:t>, a </a:t>
            </a:r>
            <a:r>
              <a:rPr lang="pt-BR" dirty="0" err="1">
                <a:ea typeface="+mn-lt"/>
                <a:cs typeface="+mn-lt"/>
              </a:rPr>
              <a:t>Dataframe</a:t>
            </a:r>
            <a:r>
              <a:rPr lang="pt-BR" dirty="0">
                <a:ea typeface="+mn-lt"/>
                <a:cs typeface="+mn-lt"/>
              </a:rPr>
              <a:t> </a:t>
            </a:r>
            <a:r>
              <a:rPr lang="pt-BR" dirty="0" err="1">
                <a:ea typeface="+mn-lt"/>
                <a:cs typeface="+mn-lt"/>
              </a:rPr>
              <a:t>with</a:t>
            </a:r>
            <a:r>
              <a:rPr lang="pt-BR" dirty="0">
                <a:ea typeface="+mn-lt"/>
                <a:cs typeface="+mn-lt"/>
              </a:rPr>
              <a:t> </a:t>
            </a:r>
            <a:r>
              <a:rPr lang="pt-BR" dirty="0" err="1">
                <a:ea typeface="+mn-lt"/>
                <a:cs typeface="+mn-lt"/>
              </a:rPr>
              <a:t>records</a:t>
            </a:r>
            <a:r>
              <a:rPr lang="pt-BR" dirty="0">
                <a:ea typeface="+mn-lt"/>
                <a:cs typeface="+mn-lt"/>
              </a:rPr>
              <a:t> </a:t>
            </a:r>
            <a:r>
              <a:rPr lang="pt-BR" dirty="0" err="1">
                <a:ea typeface="+mn-lt"/>
                <a:cs typeface="+mn-lt"/>
              </a:rPr>
              <a:t>and</a:t>
            </a:r>
            <a:r>
              <a:rPr lang="pt-BR" dirty="0">
                <a:ea typeface="+mn-lt"/>
                <a:cs typeface="+mn-lt"/>
              </a:rPr>
              <a:t> </a:t>
            </a:r>
            <a:r>
              <a:rPr lang="pt-BR" dirty="0" err="1">
                <a:ea typeface="+mn-lt"/>
                <a:cs typeface="+mn-lt"/>
              </a:rPr>
              <a:t>information</a:t>
            </a:r>
            <a:r>
              <a:rPr lang="pt-BR" dirty="0">
                <a:ea typeface="+mn-lt"/>
                <a:cs typeface="+mn-lt"/>
              </a:rPr>
              <a:t> </a:t>
            </a:r>
            <a:r>
              <a:rPr lang="pt-BR" dirty="0" err="1">
                <a:ea typeface="+mn-lt"/>
                <a:cs typeface="+mn-lt"/>
              </a:rPr>
              <a:t>about</a:t>
            </a:r>
            <a:r>
              <a:rPr lang="pt-BR" dirty="0">
                <a:ea typeface="+mn-lt"/>
                <a:cs typeface="+mn-lt"/>
              </a:rPr>
              <a:t> Falcon 9 </a:t>
            </a:r>
            <a:r>
              <a:rPr lang="pt-BR" dirty="0" err="1">
                <a:ea typeface="+mn-lt"/>
                <a:cs typeface="+mn-lt"/>
              </a:rPr>
              <a:t>rocket</a:t>
            </a:r>
            <a:r>
              <a:rPr lang="pt-BR" dirty="0">
                <a:ea typeface="+mn-lt"/>
                <a:cs typeface="+mn-lt"/>
              </a:rPr>
              <a:t> </a:t>
            </a:r>
            <a:r>
              <a:rPr lang="pt-BR" dirty="0" err="1">
                <a:ea typeface="+mn-lt"/>
                <a:cs typeface="+mn-lt"/>
              </a:rPr>
              <a:t>missions</a:t>
            </a:r>
            <a:r>
              <a:rPr lang="pt-BR" dirty="0">
                <a:ea typeface="+mn-lt"/>
                <a:cs typeface="+mn-lt"/>
              </a:rPr>
              <a:t>.</a:t>
            </a:r>
          </a:p>
          <a:p>
            <a:pPr marL="0" indent="0">
              <a:buNone/>
            </a:pPr>
            <a:endParaRPr lang="pt-BR" dirty="0">
              <a:cs typeface="Calibri" panose="020F0502020204030204"/>
            </a:endParaRPr>
          </a:p>
          <a:p>
            <a:pPr marL="0" indent="0">
              <a:buNone/>
            </a:pPr>
            <a:endParaRPr lang="pt-BR" dirty="0">
              <a:cs typeface="Calibri" panose="020F0502020204030204"/>
            </a:endParaRPr>
          </a:p>
          <a:p>
            <a:pPr marL="0" indent="0">
              <a:buNone/>
            </a:pPr>
            <a:endParaRPr lang="pt-BR" dirty="0">
              <a:cs typeface="Calibri" panose="020F0502020204030204"/>
            </a:endParaRPr>
          </a:p>
          <a:p>
            <a:pPr marL="0" indent="0">
              <a:buNone/>
            </a:pPr>
            <a:endParaRPr lang="pt-BR" dirty="0">
              <a:cs typeface="Calibri" panose="020F0502020204030204"/>
            </a:endParaRPr>
          </a:p>
          <a:p>
            <a:pPr marL="0" indent="0">
              <a:buNone/>
            </a:pPr>
            <a:endParaRPr lang="pt-BR" dirty="0">
              <a:cs typeface="Calibri" panose="020F0502020204030204"/>
            </a:endParaRPr>
          </a:p>
          <a:p>
            <a:pPr marL="0" indent="0">
              <a:buNone/>
            </a:pPr>
            <a:endParaRPr lang="pt-BR" dirty="0">
              <a:cs typeface="Calibri" panose="020F0502020204030204"/>
            </a:endParaRPr>
          </a:p>
          <a:p>
            <a:pPr marL="0" indent="0">
              <a:buNone/>
            </a:pPr>
            <a:endParaRPr lang="pt-BR" sz="2400" dirty="0">
              <a:ea typeface="+mn-lt"/>
              <a:cs typeface="+mn-lt"/>
            </a:endParaRPr>
          </a:p>
          <a:p>
            <a:pPr marL="0" indent="0">
              <a:buNone/>
            </a:pPr>
            <a:r>
              <a:rPr lang="pt-BR" sz="2400" dirty="0">
                <a:ea typeface="+mn-lt"/>
                <a:cs typeface="+mn-lt"/>
                <a:hlinkClick r:id="rId2"/>
              </a:rPr>
              <a:t>Wikipedia Falcon 9 List</a:t>
            </a:r>
            <a:endParaRPr lang="pt-BR" sz="2400">
              <a:cs typeface="Calibri"/>
            </a:endParaRPr>
          </a:p>
          <a:p>
            <a:pPr>
              <a:lnSpc>
                <a:spcPct val="100000"/>
              </a:lnSpc>
              <a:spcBef>
                <a:spcPts val="1400"/>
              </a:spcBef>
              <a:buFont typeface="Arial"/>
              <a:buChar char="•"/>
            </a:pPr>
            <a:r>
              <a:rPr lang="en-US" dirty="0">
                <a:solidFill>
                  <a:schemeClr val="accent3">
                    <a:lumMod val="25000"/>
                  </a:schemeClr>
                </a:solidFill>
                <a:cs typeface="Calibri" panose="020F0502020204030204"/>
              </a:rPr>
              <a:t>GitHub URL of the completed Web Scrapping Process notebook:</a:t>
            </a:r>
            <a:endParaRPr lang="pt-BR" dirty="0">
              <a:solidFill>
                <a:schemeClr val="accent3">
                  <a:lumMod val="25000"/>
                </a:schemeClr>
              </a:solidFill>
              <a:ea typeface="+mn-lt"/>
              <a:cs typeface="+mn-lt"/>
            </a:endParaRPr>
          </a:p>
          <a:p>
            <a:pPr marL="0" indent="0">
              <a:lnSpc>
                <a:spcPct val="100000"/>
              </a:lnSpc>
              <a:spcBef>
                <a:spcPts val="1400"/>
              </a:spcBef>
              <a:buNone/>
            </a:pPr>
            <a:r>
              <a:rPr lang="pt-BR" sz="2400" dirty="0">
                <a:cs typeface="Calibri"/>
                <a:hlinkClick r:id="rId3"/>
              </a:rPr>
              <a:t>Web Scrapping notebook</a:t>
            </a:r>
            <a:endParaRPr lang="pt-BR" sz="2400" dirty="0">
              <a:cs typeface="Calibri"/>
            </a:endParaRPr>
          </a:p>
        </p:txBody>
      </p:sp>
      <p:cxnSp>
        <p:nvCxnSpPr>
          <p:cNvPr id="4" name="Conector de Seta Reta 3">
            <a:extLst>
              <a:ext uri="{FF2B5EF4-FFF2-40B4-BE49-F238E27FC236}">
                <a16:creationId xmlns:a16="http://schemas.microsoft.com/office/drawing/2014/main" id="{29E7B61B-BD2F-4BC0-BD12-D616EC20AC4C}"/>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Imagem 5" descr="Tabela&#10;&#10;Descrição gerada automaticamente">
            <a:extLst>
              <a:ext uri="{FF2B5EF4-FFF2-40B4-BE49-F238E27FC236}">
                <a16:creationId xmlns:a16="http://schemas.microsoft.com/office/drawing/2014/main" id="{5414CE40-4F50-4D9A-AD83-EF0608AF5B7E}"/>
              </a:ext>
            </a:extLst>
          </p:cNvPr>
          <p:cNvPicPr>
            <a:picLocks noChangeAspect="1"/>
          </p:cNvPicPr>
          <p:nvPr/>
        </p:nvPicPr>
        <p:blipFill>
          <a:blip r:embed="rId4"/>
          <a:stretch>
            <a:fillRect/>
          </a:stretch>
        </p:blipFill>
        <p:spPr>
          <a:xfrm>
            <a:off x="756248" y="1384424"/>
            <a:ext cx="9342406" cy="3183379"/>
          </a:xfrm>
          <a:prstGeom prst="rect">
            <a:avLst/>
          </a:prstGeom>
        </p:spPr>
      </p:pic>
    </p:spTree>
    <p:extLst>
      <p:ext uri="{BB962C8B-B14F-4D97-AF65-F5344CB8AC3E}">
        <p14:creationId xmlns:p14="http://schemas.microsoft.com/office/powerpoint/2010/main" val="3450071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1814"/>
            <a:ext cx="10700934" cy="4768281"/>
          </a:xfrm>
          <a:prstGeom prst="rect">
            <a:avLst/>
          </a:prstGeom>
        </p:spPr>
        <p:txBody>
          <a:bodyPr lIns="91440" tIns="45720" rIns="91440" bIns="45720" anchor="t"/>
          <a:lstStyle/>
          <a:p>
            <a:pPr marL="0" indent="0">
              <a:buNone/>
            </a:pPr>
            <a:r>
              <a:rPr lang="en-US" sz="2400" dirty="0">
                <a:ea typeface="+mn-lt"/>
                <a:cs typeface="+mn-lt"/>
              </a:rPr>
              <a:t>In this step we start working on the collected data, checking null values, inconsistencies, cleaning the dataset, adding a new feature called 'Class' and of course, some pre analysis.</a:t>
            </a:r>
            <a:endParaRPr lang="en-US" sz="2400" dirty="0">
              <a:solidFill>
                <a:schemeClr val="accent3">
                  <a:lumMod val="25000"/>
                </a:schemeClr>
              </a:solidFill>
              <a:latin typeface="Abadi"/>
            </a:endParaRPr>
          </a:p>
          <a:p>
            <a:pPr marL="0" indent="0">
              <a:buNone/>
            </a:pPr>
            <a:r>
              <a:rPr lang="en-US" sz="2000" b="1" dirty="0">
                <a:ea typeface="+mn-lt"/>
                <a:cs typeface="+mn-lt"/>
              </a:rPr>
              <a:t>Identifying null values:</a:t>
            </a:r>
            <a:endParaRPr lang="en-US" sz="2000" b="1" dirty="0"/>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Imagem 2" descr="Tabela&#10;&#10;Descrição gerada automaticamente">
            <a:extLst>
              <a:ext uri="{FF2B5EF4-FFF2-40B4-BE49-F238E27FC236}">
                <a16:creationId xmlns:a16="http://schemas.microsoft.com/office/drawing/2014/main" id="{2010F14E-0BE0-4844-8C86-A7366234A5C8}"/>
              </a:ext>
            </a:extLst>
          </p:cNvPr>
          <p:cNvPicPr>
            <a:picLocks noChangeAspect="1"/>
          </p:cNvPicPr>
          <p:nvPr/>
        </p:nvPicPr>
        <p:blipFill>
          <a:blip r:embed="rId2"/>
          <a:stretch>
            <a:fillRect/>
          </a:stretch>
        </p:blipFill>
        <p:spPr>
          <a:xfrm>
            <a:off x="353684" y="3093086"/>
            <a:ext cx="4942935" cy="3403528"/>
          </a:xfrm>
          <a:prstGeom prst="rect">
            <a:avLst/>
          </a:prstGeom>
        </p:spPr>
      </p:pic>
      <p:sp>
        <p:nvSpPr>
          <p:cNvPr id="3" name="CaixaDeTexto 2">
            <a:extLst>
              <a:ext uri="{FF2B5EF4-FFF2-40B4-BE49-F238E27FC236}">
                <a16:creationId xmlns:a16="http://schemas.microsoft.com/office/drawing/2014/main" id="{D5CEE1DA-E1AE-4425-983A-3D5B79A34161}"/>
              </a:ext>
            </a:extLst>
          </p:cNvPr>
          <p:cNvSpPr txBox="1"/>
          <p:nvPr/>
        </p:nvSpPr>
        <p:spPr>
          <a:xfrm>
            <a:off x="5745193" y="3473570"/>
            <a:ext cx="44684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pt-BR" sz="2400" dirty="0">
                <a:ea typeface="+mn-lt"/>
                <a:cs typeface="+mn-lt"/>
              </a:rPr>
              <a:t>40% </a:t>
            </a:r>
            <a:r>
              <a:rPr lang="pt-BR" sz="2400" dirty="0" err="1">
                <a:ea typeface="+mn-lt"/>
                <a:cs typeface="+mn-lt"/>
              </a:rPr>
              <a:t>of</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records</a:t>
            </a:r>
            <a:r>
              <a:rPr lang="pt-BR" sz="2400" dirty="0">
                <a:ea typeface="+mn-lt"/>
                <a:cs typeface="+mn-lt"/>
              </a:rPr>
              <a:t> in </a:t>
            </a:r>
            <a:r>
              <a:rPr lang="pt-BR" sz="2400" dirty="0" err="1">
                <a:ea typeface="+mn-lt"/>
                <a:cs typeface="+mn-lt"/>
              </a:rPr>
              <a:t>the</a:t>
            </a:r>
            <a:r>
              <a:rPr lang="pt-BR" sz="2400" dirty="0">
                <a:ea typeface="+mn-lt"/>
                <a:cs typeface="+mn-lt"/>
              </a:rPr>
              <a:t> 'Landing </a:t>
            </a:r>
            <a:r>
              <a:rPr lang="pt-BR" sz="2400" dirty="0" err="1">
                <a:ea typeface="+mn-lt"/>
                <a:cs typeface="+mn-lt"/>
              </a:rPr>
              <a:t>Pad</a:t>
            </a:r>
            <a:r>
              <a:rPr lang="pt-BR" sz="2400" dirty="0">
                <a:ea typeface="+mn-lt"/>
                <a:cs typeface="+mn-lt"/>
              </a:rPr>
              <a:t>' </a:t>
            </a:r>
            <a:r>
              <a:rPr lang="pt-BR" sz="2400" dirty="0" err="1">
                <a:ea typeface="+mn-lt"/>
                <a:cs typeface="+mn-lt"/>
              </a:rPr>
              <a:t>column</a:t>
            </a:r>
            <a:r>
              <a:rPr lang="pt-BR" sz="2400" dirty="0">
                <a:ea typeface="+mn-lt"/>
                <a:cs typeface="+mn-lt"/>
              </a:rPr>
              <a:t> </a:t>
            </a:r>
            <a:r>
              <a:rPr lang="pt-BR" sz="2400" dirty="0" err="1">
                <a:ea typeface="+mn-lt"/>
                <a:cs typeface="+mn-lt"/>
              </a:rPr>
              <a:t>were</a:t>
            </a:r>
            <a:r>
              <a:rPr lang="pt-BR" sz="2400" dirty="0">
                <a:ea typeface="+mn-lt"/>
                <a:cs typeface="+mn-lt"/>
              </a:rPr>
              <a:t> </a:t>
            </a:r>
            <a:r>
              <a:rPr lang="pt-BR" sz="2400" dirty="0" err="1">
                <a:ea typeface="+mn-lt"/>
                <a:cs typeface="+mn-lt"/>
              </a:rPr>
              <a:t>null</a:t>
            </a:r>
            <a:r>
              <a:rPr lang="pt-BR" sz="2400" dirty="0">
                <a:ea typeface="+mn-lt"/>
                <a:cs typeface="+mn-lt"/>
              </a:rPr>
              <a:t>.</a:t>
            </a:r>
            <a:endParaRPr lang="pt-BR" sz="2400" dirty="0">
              <a:cs typeface="Calibri" panose="020F0502020204030204"/>
            </a:endParaRPr>
          </a:p>
        </p:txBody>
      </p:sp>
    </p:spTree>
    <p:extLst>
      <p:ext uri="{BB962C8B-B14F-4D97-AF65-F5344CB8AC3E}">
        <p14:creationId xmlns:p14="http://schemas.microsoft.com/office/powerpoint/2010/main" val="2987552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3F63CC2-0ABA-47E3-ACE2-7235EE6CFE0F}"/>
              </a:ext>
            </a:extLst>
          </p:cNvPr>
          <p:cNvSpPr>
            <a:spLocks noGrp="1"/>
          </p:cNvSpPr>
          <p:nvPr>
            <p:ph idx="1"/>
          </p:nvPr>
        </p:nvSpPr>
        <p:spPr>
          <a:xfrm>
            <a:off x="550653" y="560417"/>
            <a:ext cx="10515600" cy="5501526"/>
          </a:xfrm>
        </p:spPr>
        <p:txBody>
          <a:bodyPr lIns="91440" tIns="45720" rIns="91440" bIns="45720" anchor="t"/>
          <a:lstStyle/>
          <a:p>
            <a:pPr marL="0" indent="0">
              <a:buNone/>
            </a:pPr>
            <a:r>
              <a:rPr lang="pt-BR" sz="2400" dirty="0">
                <a:ea typeface="+mn-lt"/>
                <a:cs typeface="+mn-lt"/>
              </a:rPr>
              <a:t>The data </a:t>
            </a:r>
            <a:r>
              <a:rPr lang="pt-BR" sz="2400" dirty="0" err="1">
                <a:ea typeface="+mn-lt"/>
                <a:cs typeface="+mn-lt"/>
              </a:rPr>
              <a:t>contains</a:t>
            </a:r>
            <a:r>
              <a:rPr lang="pt-BR" sz="2400" dirty="0">
                <a:ea typeface="+mn-lt"/>
                <a:cs typeface="+mn-lt"/>
              </a:rPr>
              <a:t> </a:t>
            </a:r>
            <a:r>
              <a:rPr lang="pt-BR" sz="2400" dirty="0" err="1">
                <a:ea typeface="+mn-lt"/>
                <a:cs typeface="+mn-lt"/>
              </a:rPr>
              <a:t>several</a:t>
            </a:r>
            <a:r>
              <a:rPr lang="pt-BR" sz="2400" dirty="0">
                <a:ea typeface="+mn-lt"/>
                <a:cs typeface="+mn-lt"/>
              </a:rPr>
              <a:t> Space X </a:t>
            </a:r>
            <a:r>
              <a:rPr lang="pt-BR" sz="2400" dirty="0" err="1">
                <a:ea typeface="+mn-lt"/>
                <a:cs typeface="+mn-lt"/>
              </a:rPr>
              <a:t>launch</a:t>
            </a:r>
            <a:r>
              <a:rPr lang="pt-BR" sz="2400" dirty="0">
                <a:ea typeface="+mn-lt"/>
                <a:cs typeface="+mn-lt"/>
              </a:rPr>
              <a:t> </a:t>
            </a:r>
            <a:r>
              <a:rPr lang="pt-BR" sz="2400" dirty="0" err="1">
                <a:ea typeface="+mn-lt"/>
                <a:cs typeface="+mn-lt"/>
              </a:rPr>
              <a:t>facilities</a:t>
            </a:r>
            <a:r>
              <a:rPr lang="pt-BR" sz="2400" dirty="0">
                <a:ea typeface="+mn-lt"/>
                <a:cs typeface="+mn-lt"/>
              </a:rPr>
              <a:t>: </a:t>
            </a:r>
            <a:r>
              <a:rPr lang="pt-BR" sz="2400" u="sng" dirty="0">
                <a:ea typeface="+mn-lt"/>
                <a:cs typeface="+mn-lt"/>
                <a:hlinkClick r:id="rId2">
                  <a:extLst>
                    <a:ext uri="{A12FA001-AC4F-418D-AE19-62706E023703}">
                      <ahyp:hlinkClr xmlns:ahyp="http://schemas.microsoft.com/office/drawing/2018/hyperlinkcolor" val="tx"/>
                    </a:ext>
                  </a:extLst>
                </a:hlinkClick>
              </a:rPr>
              <a:t>Cape Canaveral Space</a:t>
            </a:r>
            <a:r>
              <a:rPr lang="pt-BR" sz="2400" dirty="0">
                <a:ea typeface="+mn-lt"/>
                <a:cs typeface="+mn-lt"/>
              </a:rPr>
              <a:t> </a:t>
            </a:r>
            <a:r>
              <a:rPr lang="pt-BR" sz="2400" dirty="0" err="1">
                <a:ea typeface="+mn-lt"/>
                <a:cs typeface="+mn-lt"/>
              </a:rPr>
              <a:t>Launch</a:t>
            </a:r>
            <a:r>
              <a:rPr lang="pt-BR" sz="2400" dirty="0">
                <a:ea typeface="+mn-lt"/>
                <a:cs typeface="+mn-lt"/>
              </a:rPr>
              <a:t> </a:t>
            </a:r>
            <a:r>
              <a:rPr lang="pt-BR" sz="2400" dirty="0" err="1">
                <a:ea typeface="+mn-lt"/>
                <a:cs typeface="+mn-lt"/>
              </a:rPr>
              <a:t>Complex</a:t>
            </a:r>
            <a:r>
              <a:rPr lang="pt-BR" sz="2400" dirty="0">
                <a:ea typeface="+mn-lt"/>
                <a:cs typeface="+mn-lt"/>
              </a:rPr>
              <a:t> 40 </a:t>
            </a:r>
            <a:r>
              <a:rPr lang="pt-BR" sz="2400" b="1" dirty="0">
                <a:ea typeface="+mn-lt"/>
                <a:cs typeface="+mn-lt"/>
              </a:rPr>
              <a:t>VAFB SLC 4E </a:t>
            </a:r>
            <a:r>
              <a:rPr lang="pt-BR" sz="2400" dirty="0">
                <a:ea typeface="+mn-lt"/>
                <a:cs typeface="+mn-lt"/>
              </a:rPr>
              <a:t>, </a:t>
            </a:r>
            <a:r>
              <a:rPr lang="pt-BR" sz="2400" dirty="0" err="1">
                <a:ea typeface="+mn-lt"/>
                <a:cs typeface="+mn-lt"/>
              </a:rPr>
              <a:t>Vandenberg</a:t>
            </a:r>
            <a:r>
              <a:rPr lang="pt-BR" sz="2400" dirty="0">
                <a:ea typeface="+mn-lt"/>
                <a:cs typeface="+mn-lt"/>
              </a:rPr>
              <a:t> Air Force Base Space </a:t>
            </a:r>
            <a:r>
              <a:rPr lang="pt-BR" sz="2400" dirty="0" err="1">
                <a:ea typeface="+mn-lt"/>
                <a:cs typeface="+mn-lt"/>
              </a:rPr>
              <a:t>Launch</a:t>
            </a:r>
            <a:r>
              <a:rPr lang="pt-BR" sz="2400" dirty="0">
                <a:ea typeface="+mn-lt"/>
                <a:cs typeface="+mn-lt"/>
              </a:rPr>
              <a:t> </a:t>
            </a:r>
            <a:r>
              <a:rPr lang="pt-BR" sz="2400" dirty="0" err="1">
                <a:ea typeface="+mn-lt"/>
                <a:cs typeface="+mn-lt"/>
              </a:rPr>
              <a:t>Complex</a:t>
            </a:r>
            <a:r>
              <a:rPr lang="pt-BR" sz="2400" dirty="0">
                <a:ea typeface="+mn-lt"/>
                <a:cs typeface="+mn-lt"/>
              </a:rPr>
              <a:t> 4E </a:t>
            </a:r>
            <a:r>
              <a:rPr lang="pt-BR" sz="2400" b="1" dirty="0">
                <a:ea typeface="+mn-lt"/>
                <a:cs typeface="+mn-lt"/>
              </a:rPr>
              <a:t>(SLC-4E)</a:t>
            </a:r>
            <a:r>
              <a:rPr lang="pt-BR" sz="2400" dirty="0">
                <a:ea typeface="+mn-lt"/>
                <a:cs typeface="+mn-lt"/>
              </a:rPr>
              <a:t>, Kennedy Space Center </a:t>
            </a:r>
            <a:r>
              <a:rPr lang="pt-BR" sz="2400" dirty="0" err="1">
                <a:ea typeface="+mn-lt"/>
                <a:cs typeface="+mn-lt"/>
              </a:rPr>
              <a:t>Launch</a:t>
            </a:r>
            <a:r>
              <a:rPr lang="pt-BR" sz="2400" dirty="0">
                <a:ea typeface="+mn-lt"/>
                <a:cs typeface="+mn-lt"/>
              </a:rPr>
              <a:t> </a:t>
            </a:r>
            <a:r>
              <a:rPr lang="pt-BR" sz="2400" dirty="0" err="1">
                <a:ea typeface="+mn-lt"/>
                <a:cs typeface="+mn-lt"/>
              </a:rPr>
              <a:t>Complex</a:t>
            </a:r>
            <a:r>
              <a:rPr lang="pt-BR" sz="2400" dirty="0">
                <a:ea typeface="+mn-lt"/>
                <a:cs typeface="+mn-lt"/>
              </a:rPr>
              <a:t> 39A </a:t>
            </a:r>
            <a:r>
              <a:rPr lang="pt-BR" sz="2400" b="1" dirty="0">
                <a:ea typeface="+mn-lt"/>
                <a:cs typeface="+mn-lt"/>
              </a:rPr>
              <a:t>KSC LC 39A </a:t>
            </a:r>
            <a:r>
              <a:rPr lang="pt-BR" sz="2400" dirty="0">
                <a:ea typeface="+mn-lt"/>
                <a:cs typeface="+mn-lt"/>
              </a:rPr>
              <a:t>. The </a:t>
            </a:r>
            <a:r>
              <a:rPr lang="pt-BR" sz="2400" dirty="0" err="1">
                <a:ea typeface="+mn-lt"/>
                <a:cs typeface="+mn-lt"/>
              </a:rPr>
              <a:t>location</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each</a:t>
            </a:r>
            <a:r>
              <a:rPr lang="pt-BR" sz="2400" dirty="0">
                <a:ea typeface="+mn-lt"/>
                <a:cs typeface="+mn-lt"/>
              </a:rPr>
              <a:t> </a:t>
            </a:r>
            <a:r>
              <a:rPr lang="pt-BR" sz="2400" dirty="0" err="1">
                <a:ea typeface="+mn-lt"/>
                <a:cs typeface="+mn-lt"/>
              </a:rPr>
              <a:t>Launch</a:t>
            </a:r>
            <a:r>
              <a:rPr lang="pt-BR" sz="2400" dirty="0">
                <a:ea typeface="+mn-lt"/>
                <a:cs typeface="+mn-lt"/>
              </a:rPr>
              <a:t> </a:t>
            </a:r>
            <a:r>
              <a:rPr lang="pt-BR" sz="2400" dirty="0" err="1">
                <a:ea typeface="+mn-lt"/>
                <a:cs typeface="+mn-lt"/>
              </a:rPr>
              <a:t>Is</a:t>
            </a:r>
            <a:r>
              <a:rPr lang="pt-BR" sz="2400" dirty="0">
                <a:ea typeface="+mn-lt"/>
                <a:cs typeface="+mn-lt"/>
              </a:rPr>
              <a:t> </a:t>
            </a:r>
            <a:r>
              <a:rPr lang="pt-BR" sz="2400" dirty="0" err="1">
                <a:ea typeface="+mn-lt"/>
                <a:cs typeface="+mn-lt"/>
              </a:rPr>
              <a:t>placed</a:t>
            </a:r>
            <a:r>
              <a:rPr lang="pt-BR" sz="2400" dirty="0">
                <a:ea typeface="+mn-lt"/>
                <a:cs typeface="+mn-lt"/>
              </a:rPr>
              <a:t> in </a:t>
            </a:r>
            <a:r>
              <a:rPr lang="pt-BR" sz="2400" dirty="0" err="1">
                <a:ea typeface="+mn-lt"/>
                <a:cs typeface="+mn-lt"/>
              </a:rPr>
              <a:t>the</a:t>
            </a:r>
            <a:r>
              <a:rPr lang="pt-BR" sz="2400" dirty="0">
                <a:ea typeface="+mn-lt"/>
                <a:cs typeface="+mn-lt"/>
              </a:rPr>
              <a:t> </a:t>
            </a:r>
            <a:r>
              <a:rPr lang="pt-BR" sz="2400" dirty="0" err="1">
                <a:ea typeface="+mn-lt"/>
                <a:cs typeface="+mn-lt"/>
              </a:rPr>
              <a:t>column</a:t>
            </a:r>
            <a:r>
              <a:rPr lang="pt-BR" sz="2400" dirty="0">
                <a:ea typeface="+mn-lt"/>
                <a:cs typeface="+mn-lt"/>
              </a:rPr>
              <a:t> </a:t>
            </a:r>
            <a:r>
              <a:rPr lang="pt-BR" sz="2400" dirty="0">
                <a:latin typeface="Calibri"/>
                <a:cs typeface="Calibri" panose="020F0502020204030204"/>
              </a:rPr>
              <a:t>'</a:t>
            </a:r>
            <a:r>
              <a:rPr lang="pt-BR" sz="2400" dirty="0" err="1">
                <a:latin typeface="Calibri"/>
                <a:cs typeface="Calibri" panose="020F0502020204030204"/>
              </a:rPr>
              <a:t>LaunchSite</a:t>
            </a:r>
            <a:r>
              <a:rPr lang="pt-BR" sz="2400" dirty="0">
                <a:latin typeface="Calibri"/>
                <a:cs typeface="Calibri" panose="020F0502020204030204"/>
              </a:rPr>
              <a:t>'.</a:t>
            </a:r>
            <a:endParaRPr lang="pt-BR" sz="2400" dirty="0" err="1">
              <a:latin typeface="Calibri"/>
              <a:cs typeface="Calibri" panose="020F0502020204030204"/>
            </a:endParaRPr>
          </a:p>
          <a:p>
            <a:pPr marL="0" indent="0">
              <a:buNone/>
            </a:pPr>
            <a:r>
              <a:rPr lang="pt-BR" sz="2400" dirty="0">
                <a:ea typeface="+mn-lt"/>
                <a:cs typeface="+mn-lt"/>
              </a:rPr>
              <a:t>Next, </a:t>
            </a:r>
            <a:r>
              <a:rPr lang="pt-BR" sz="2400" dirty="0" err="1">
                <a:ea typeface="+mn-lt"/>
                <a:cs typeface="+mn-lt"/>
              </a:rPr>
              <a:t>let's</a:t>
            </a:r>
            <a:r>
              <a:rPr lang="pt-BR" sz="2400" dirty="0">
                <a:ea typeface="+mn-lt"/>
                <a:cs typeface="+mn-lt"/>
              </a:rPr>
              <a:t> </a:t>
            </a:r>
            <a:r>
              <a:rPr lang="pt-BR" sz="2400" dirty="0" err="1">
                <a:ea typeface="+mn-lt"/>
                <a:cs typeface="+mn-lt"/>
              </a:rPr>
              <a:t>see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number</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launches</a:t>
            </a:r>
            <a:r>
              <a:rPr lang="pt-BR" sz="2400" dirty="0">
                <a:ea typeface="+mn-lt"/>
                <a:cs typeface="+mn-lt"/>
              </a:rPr>
              <a:t> for </a:t>
            </a:r>
            <a:r>
              <a:rPr lang="pt-BR" sz="2400" dirty="0" err="1">
                <a:ea typeface="+mn-lt"/>
                <a:cs typeface="+mn-lt"/>
              </a:rPr>
              <a:t>each</a:t>
            </a:r>
            <a:r>
              <a:rPr lang="pt-BR" sz="2400" dirty="0">
                <a:ea typeface="+mn-lt"/>
                <a:cs typeface="+mn-lt"/>
              </a:rPr>
              <a:t> site:</a:t>
            </a:r>
            <a:endParaRPr lang="pt-BR" dirty="0">
              <a:ea typeface="+mn-lt"/>
              <a:cs typeface="+mn-lt"/>
            </a:endParaRPr>
          </a:p>
          <a:p>
            <a:pPr marL="0" indent="0">
              <a:buNone/>
            </a:pPr>
            <a:endParaRPr lang="pt-BR" sz="2400" dirty="0">
              <a:ea typeface="+mn-lt"/>
              <a:cs typeface="+mn-lt"/>
            </a:endParaRPr>
          </a:p>
          <a:p>
            <a:pPr marL="0" indent="0">
              <a:buNone/>
            </a:pPr>
            <a:endParaRPr lang="pt-BR" sz="2400" dirty="0">
              <a:ea typeface="+mn-lt"/>
              <a:cs typeface="+mn-lt"/>
            </a:endParaRPr>
          </a:p>
          <a:p>
            <a:pPr marL="0" indent="0">
              <a:buNone/>
            </a:pPr>
            <a:endParaRPr lang="pt-BR" sz="2400" dirty="0">
              <a:ea typeface="+mn-lt"/>
              <a:cs typeface="+mn-lt"/>
            </a:endParaRPr>
          </a:p>
          <a:p>
            <a:pPr marL="0" indent="0">
              <a:buNone/>
            </a:pPr>
            <a:endParaRPr lang="pt-BR" sz="2400" dirty="0">
              <a:ea typeface="+mn-lt"/>
              <a:cs typeface="+mn-lt"/>
            </a:endParaRPr>
          </a:p>
          <a:p>
            <a:pPr marL="0" indent="0">
              <a:buNone/>
            </a:pPr>
            <a:endParaRPr lang="pt-BR" sz="2400" dirty="0">
              <a:ea typeface="+mn-lt"/>
              <a:cs typeface="+mn-lt"/>
            </a:endParaRPr>
          </a:p>
          <a:p>
            <a:pPr marL="0" indent="0">
              <a:buNone/>
            </a:pPr>
            <a:r>
              <a:rPr lang="pt-BR" sz="2400" dirty="0" err="1">
                <a:ea typeface="+mn-lt"/>
                <a:cs typeface="+mn-lt"/>
              </a:rPr>
              <a:t>We</a:t>
            </a:r>
            <a:r>
              <a:rPr lang="pt-BR" sz="2400" dirty="0">
                <a:ea typeface="+mn-lt"/>
                <a:cs typeface="+mn-lt"/>
              </a:rPr>
              <a:t> </a:t>
            </a:r>
            <a:r>
              <a:rPr lang="pt-BR" sz="2400" dirty="0" err="1">
                <a:ea typeface="+mn-lt"/>
                <a:cs typeface="+mn-lt"/>
              </a:rPr>
              <a:t>can</a:t>
            </a:r>
            <a:r>
              <a:rPr lang="pt-BR" sz="2400" dirty="0">
                <a:ea typeface="+mn-lt"/>
                <a:cs typeface="+mn-lt"/>
              </a:rPr>
              <a:t> </a:t>
            </a:r>
            <a:r>
              <a:rPr lang="pt-BR" sz="2400" dirty="0" err="1">
                <a:ea typeface="+mn-lt"/>
                <a:cs typeface="+mn-lt"/>
              </a:rPr>
              <a:t>see</a:t>
            </a:r>
            <a:r>
              <a:rPr lang="pt-BR" sz="2400" dirty="0">
                <a:ea typeface="+mn-lt"/>
                <a:cs typeface="+mn-lt"/>
              </a:rPr>
              <a:t> </a:t>
            </a:r>
            <a:r>
              <a:rPr lang="pt-BR" sz="2400" dirty="0" err="1">
                <a:ea typeface="+mn-lt"/>
                <a:cs typeface="+mn-lt"/>
              </a:rPr>
              <a:t>that</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launch</a:t>
            </a:r>
            <a:r>
              <a:rPr lang="pt-BR" sz="2400" dirty="0">
                <a:ea typeface="+mn-lt"/>
                <a:cs typeface="+mn-lt"/>
              </a:rPr>
              <a:t> site </a:t>
            </a:r>
            <a:r>
              <a:rPr lang="pt-BR" sz="2400" b="1" dirty="0">
                <a:ea typeface="+mn-lt"/>
                <a:cs typeface="+mn-lt"/>
              </a:rPr>
              <a:t>CCAFS SLC 40</a:t>
            </a:r>
            <a:r>
              <a:rPr lang="pt-BR" sz="2400" dirty="0">
                <a:ea typeface="+mn-lt"/>
                <a:cs typeface="+mn-lt"/>
              </a:rPr>
              <a:t> </a:t>
            </a:r>
            <a:r>
              <a:rPr lang="pt-BR" sz="2400" dirty="0" err="1">
                <a:ea typeface="+mn-lt"/>
                <a:cs typeface="+mn-lt"/>
              </a:rPr>
              <a:t>was</a:t>
            </a:r>
            <a:r>
              <a:rPr lang="pt-BR" sz="2400" dirty="0">
                <a:ea typeface="+mn-lt"/>
                <a:cs typeface="+mn-lt"/>
              </a:rPr>
              <a:t> </a:t>
            </a:r>
            <a:r>
              <a:rPr lang="pt-BR" sz="2400" dirty="0" err="1">
                <a:ea typeface="+mn-lt"/>
                <a:cs typeface="+mn-lt"/>
              </a:rPr>
              <a:t>much</a:t>
            </a:r>
            <a:r>
              <a:rPr lang="pt-BR" sz="2400" dirty="0">
                <a:ea typeface="+mn-lt"/>
                <a:cs typeface="+mn-lt"/>
              </a:rPr>
              <a:t> more </a:t>
            </a:r>
            <a:r>
              <a:rPr lang="pt-BR" sz="2400" dirty="0" err="1">
                <a:ea typeface="+mn-lt"/>
                <a:cs typeface="+mn-lt"/>
              </a:rPr>
              <a:t>used</a:t>
            </a:r>
            <a:r>
              <a:rPr lang="pt-BR" sz="2400" dirty="0">
                <a:ea typeface="+mn-lt"/>
                <a:cs typeface="+mn-lt"/>
              </a:rPr>
              <a:t> </a:t>
            </a:r>
            <a:r>
              <a:rPr lang="pt-BR" sz="2400" dirty="0" err="1">
                <a:ea typeface="+mn-lt"/>
                <a:cs typeface="+mn-lt"/>
              </a:rPr>
              <a:t>than</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others</a:t>
            </a:r>
            <a:r>
              <a:rPr lang="pt-BR" sz="2400" dirty="0">
                <a:ea typeface="+mn-lt"/>
                <a:cs typeface="+mn-lt"/>
              </a:rPr>
              <a:t>. </a:t>
            </a:r>
            <a:r>
              <a:rPr lang="pt-BR" sz="2400" dirty="0" err="1">
                <a:ea typeface="+mn-lt"/>
                <a:cs typeface="+mn-lt"/>
              </a:rPr>
              <a:t>It's</a:t>
            </a:r>
            <a:r>
              <a:rPr lang="pt-BR" sz="2400" dirty="0">
                <a:ea typeface="+mn-lt"/>
                <a:cs typeface="+mn-lt"/>
              </a:rPr>
              <a:t> </a:t>
            </a:r>
            <a:r>
              <a:rPr lang="pt-BR" sz="2400" dirty="0" err="1">
                <a:ea typeface="+mn-lt"/>
                <a:cs typeface="+mn-lt"/>
              </a:rPr>
              <a:t>probably</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oldest</a:t>
            </a:r>
            <a:r>
              <a:rPr lang="pt-BR" sz="2400" dirty="0">
                <a:ea typeface="+mn-lt"/>
                <a:cs typeface="+mn-lt"/>
              </a:rPr>
              <a:t>.</a:t>
            </a:r>
            <a:endParaRPr lang="pt-BR" dirty="0"/>
          </a:p>
        </p:txBody>
      </p:sp>
      <p:cxnSp>
        <p:nvCxnSpPr>
          <p:cNvPr id="5" name="Conector de Seta Reta 4">
            <a:extLst>
              <a:ext uri="{FF2B5EF4-FFF2-40B4-BE49-F238E27FC236}">
                <a16:creationId xmlns:a16="http://schemas.microsoft.com/office/drawing/2014/main" id="{422F9A07-7836-48FD-8033-A4C18BFCF939}"/>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Interface gráfica do usuário, Texto, Aplicativo&#10;&#10;Descrição gerada automaticamente">
            <a:extLst>
              <a:ext uri="{FF2B5EF4-FFF2-40B4-BE49-F238E27FC236}">
                <a16:creationId xmlns:a16="http://schemas.microsoft.com/office/drawing/2014/main" id="{EAF46623-F29F-47B4-8CAC-C9E74DCAE6F5}"/>
              </a:ext>
            </a:extLst>
          </p:cNvPr>
          <p:cNvPicPr>
            <a:picLocks noChangeAspect="1"/>
          </p:cNvPicPr>
          <p:nvPr/>
        </p:nvPicPr>
        <p:blipFill>
          <a:blip r:embed="rId3"/>
          <a:stretch>
            <a:fillRect/>
          </a:stretch>
        </p:blipFill>
        <p:spPr>
          <a:xfrm>
            <a:off x="554966" y="2631728"/>
            <a:ext cx="8335992" cy="2054617"/>
          </a:xfrm>
          <a:prstGeom prst="rect">
            <a:avLst/>
          </a:prstGeom>
        </p:spPr>
      </p:pic>
    </p:spTree>
    <p:extLst>
      <p:ext uri="{BB962C8B-B14F-4D97-AF65-F5344CB8AC3E}">
        <p14:creationId xmlns:p14="http://schemas.microsoft.com/office/powerpoint/2010/main" val="171212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4CA05FF-0FF4-42AD-BD75-DF3DAE2643C6}"/>
              </a:ext>
            </a:extLst>
          </p:cNvPr>
          <p:cNvSpPr>
            <a:spLocks noGrp="1"/>
          </p:cNvSpPr>
          <p:nvPr>
            <p:ph idx="1"/>
          </p:nvPr>
        </p:nvSpPr>
        <p:spPr>
          <a:xfrm>
            <a:off x="406880" y="488531"/>
            <a:ext cx="10975674" cy="6277903"/>
          </a:xfrm>
        </p:spPr>
        <p:txBody>
          <a:bodyPr lIns="91440" tIns="45720" rIns="91440" bIns="45720" anchor="t"/>
          <a:lstStyle/>
          <a:p>
            <a:pPr marL="0" indent="0">
              <a:buNone/>
            </a:pPr>
            <a:r>
              <a:rPr lang="pt-BR" dirty="0">
                <a:latin typeface="Abadi"/>
                <a:ea typeface="+mn-lt"/>
                <a:cs typeface="+mn-lt"/>
              </a:rPr>
              <a:t>ORBITS:</a:t>
            </a:r>
          </a:p>
          <a:p>
            <a:pPr marL="0" indent="0">
              <a:buNone/>
            </a:pPr>
            <a:r>
              <a:rPr lang="pt-BR" sz="2400" dirty="0" err="1">
                <a:ea typeface="+mn-lt"/>
                <a:cs typeface="+mn-lt"/>
              </a:rPr>
              <a:t>We</a:t>
            </a:r>
            <a:r>
              <a:rPr lang="pt-BR" sz="2400" dirty="0">
                <a:ea typeface="+mn-lt"/>
                <a:cs typeface="+mn-lt"/>
              </a:rPr>
              <a:t> </a:t>
            </a:r>
            <a:r>
              <a:rPr lang="pt-BR" sz="2400" dirty="0" err="1">
                <a:ea typeface="+mn-lt"/>
                <a:cs typeface="+mn-lt"/>
              </a:rPr>
              <a:t>see</a:t>
            </a:r>
            <a:r>
              <a:rPr lang="pt-BR" sz="2400" dirty="0">
                <a:ea typeface="+mn-lt"/>
                <a:cs typeface="+mn-lt"/>
              </a:rPr>
              <a:t> </a:t>
            </a:r>
            <a:r>
              <a:rPr lang="pt-BR" sz="2400" dirty="0" err="1">
                <a:ea typeface="+mn-lt"/>
                <a:cs typeface="+mn-lt"/>
              </a:rPr>
              <a:t>that</a:t>
            </a:r>
            <a:r>
              <a:rPr lang="pt-BR" sz="2400" dirty="0">
                <a:ea typeface="+mn-lt"/>
                <a:cs typeface="+mn-lt"/>
              </a:rPr>
              <a:t> </a:t>
            </a:r>
            <a:r>
              <a:rPr lang="pt-BR" sz="2400" dirty="0" err="1">
                <a:ea typeface="+mn-lt"/>
                <a:cs typeface="+mn-lt"/>
              </a:rPr>
              <a:t>each</a:t>
            </a:r>
            <a:r>
              <a:rPr lang="pt-BR" sz="2400" dirty="0">
                <a:ea typeface="+mn-lt"/>
                <a:cs typeface="+mn-lt"/>
              </a:rPr>
              <a:t> </a:t>
            </a:r>
            <a:r>
              <a:rPr lang="pt-BR" sz="2400" dirty="0" err="1">
                <a:ea typeface="+mn-lt"/>
                <a:cs typeface="+mn-lt"/>
              </a:rPr>
              <a:t>launch</a:t>
            </a:r>
            <a:r>
              <a:rPr lang="pt-BR" sz="2400" dirty="0">
                <a:ea typeface="+mn-lt"/>
                <a:cs typeface="+mn-lt"/>
              </a:rPr>
              <a:t> </a:t>
            </a:r>
            <a:r>
              <a:rPr lang="pt-BR" sz="2400" dirty="0" err="1">
                <a:ea typeface="+mn-lt"/>
                <a:cs typeface="+mn-lt"/>
              </a:rPr>
              <a:t>aims</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an</a:t>
            </a:r>
            <a:r>
              <a:rPr lang="pt-BR" sz="2400" dirty="0">
                <a:ea typeface="+mn-lt"/>
                <a:cs typeface="+mn-lt"/>
              </a:rPr>
              <a:t> </a:t>
            </a:r>
            <a:r>
              <a:rPr lang="pt-BR" sz="2400" dirty="0" err="1">
                <a:ea typeface="+mn-lt"/>
                <a:cs typeface="+mn-lt"/>
              </a:rPr>
              <a:t>dedicated</a:t>
            </a:r>
            <a:r>
              <a:rPr lang="pt-BR" sz="2400" dirty="0">
                <a:ea typeface="+mn-lt"/>
                <a:cs typeface="+mn-lt"/>
              </a:rPr>
              <a:t> </a:t>
            </a:r>
            <a:r>
              <a:rPr lang="pt-BR" sz="2400" dirty="0" err="1">
                <a:ea typeface="+mn-lt"/>
                <a:cs typeface="+mn-lt"/>
              </a:rPr>
              <a:t>orbit</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here</a:t>
            </a:r>
            <a:r>
              <a:rPr lang="pt-BR" sz="2400" dirty="0">
                <a:ea typeface="+mn-lt"/>
                <a:cs typeface="+mn-lt"/>
              </a:rPr>
              <a:t> are some common </a:t>
            </a:r>
            <a:r>
              <a:rPr lang="pt-BR" sz="2400" dirty="0" err="1">
                <a:ea typeface="+mn-lt"/>
                <a:cs typeface="+mn-lt"/>
              </a:rPr>
              <a:t>orbit</a:t>
            </a:r>
            <a:r>
              <a:rPr lang="pt-BR" sz="2400" dirty="0">
                <a:ea typeface="+mn-lt"/>
                <a:cs typeface="+mn-lt"/>
              </a:rPr>
              <a:t> </a:t>
            </a:r>
            <a:r>
              <a:rPr lang="pt-BR" sz="2400" dirty="0" err="1">
                <a:ea typeface="+mn-lt"/>
                <a:cs typeface="+mn-lt"/>
              </a:rPr>
              <a:t>types</a:t>
            </a:r>
            <a:r>
              <a:rPr lang="pt-BR" sz="2400" dirty="0">
                <a:ea typeface="+mn-lt"/>
                <a:cs typeface="+mn-lt"/>
              </a:rPr>
              <a:t>:</a:t>
            </a:r>
            <a:endParaRPr lang="pt-BR" sz="2400">
              <a:cs typeface="Calibri" panose="020F0502020204030204"/>
            </a:endParaRPr>
          </a:p>
          <a:p>
            <a:r>
              <a:rPr lang="pt-BR" sz="2400" b="1" dirty="0">
                <a:ea typeface="+mn-lt"/>
                <a:cs typeface="+mn-lt"/>
              </a:rPr>
              <a:t>LEO - </a:t>
            </a:r>
            <a:r>
              <a:rPr lang="pt-BR" sz="2400" dirty="0" err="1">
                <a:ea typeface="+mn-lt"/>
                <a:cs typeface="+mn-lt"/>
              </a:rPr>
              <a:t>Low</a:t>
            </a:r>
            <a:r>
              <a:rPr lang="pt-BR" sz="2400" dirty="0">
                <a:ea typeface="+mn-lt"/>
                <a:cs typeface="+mn-lt"/>
              </a:rPr>
              <a:t> Earth </a:t>
            </a:r>
            <a:r>
              <a:rPr lang="pt-BR" sz="2400" dirty="0" err="1">
                <a:ea typeface="+mn-lt"/>
                <a:cs typeface="+mn-lt"/>
              </a:rPr>
              <a:t>orbit</a:t>
            </a:r>
            <a:r>
              <a:rPr lang="pt-BR" sz="2400" dirty="0">
                <a:ea typeface="+mn-lt"/>
                <a:cs typeface="+mn-lt"/>
              </a:rPr>
              <a:t> (LEO)</a:t>
            </a:r>
            <a:r>
              <a:rPr lang="pt-BR" sz="2400" dirty="0" err="1">
                <a:ea typeface="+mn-lt"/>
                <a:cs typeface="+mn-lt"/>
              </a:rPr>
              <a:t>is</a:t>
            </a:r>
            <a:r>
              <a:rPr lang="pt-BR" sz="2400" dirty="0">
                <a:ea typeface="+mn-lt"/>
                <a:cs typeface="+mn-lt"/>
              </a:rPr>
              <a:t> </a:t>
            </a:r>
            <a:r>
              <a:rPr lang="pt-BR" sz="2400" dirty="0" err="1">
                <a:ea typeface="+mn-lt"/>
                <a:cs typeface="+mn-lt"/>
              </a:rPr>
              <a:t>an</a:t>
            </a:r>
            <a:r>
              <a:rPr lang="pt-BR" sz="2400" dirty="0">
                <a:ea typeface="+mn-lt"/>
                <a:cs typeface="+mn-lt"/>
              </a:rPr>
              <a:t> Earth-</a:t>
            </a:r>
            <a:r>
              <a:rPr lang="pt-BR" sz="2400" dirty="0" err="1">
                <a:ea typeface="+mn-lt"/>
                <a:cs typeface="+mn-lt"/>
              </a:rPr>
              <a:t>centred</a:t>
            </a:r>
            <a:r>
              <a:rPr lang="pt-BR" sz="2400" dirty="0">
                <a:ea typeface="+mn-lt"/>
                <a:cs typeface="+mn-lt"/>
              </a:rPr>
              <a:t> </a:t>
            </a:r>
            <a:r>
              <a:rPr lang="pt-BR" sz="2400" dirty="0" err="1">
                <a:ea typeface="+mn-lt"/>
                <a:cs typeface="+mn-lt"/>
              </a:rPr>
              <a:t>orbit</a:t>
            </a:r>
            <a:r>
              <a:rPr lang="pt-BR" sz="2400" dirty="0">
                <a:ea typeface="+mn-lt"/>
                <a:cs typeface="+mn-lt"/>
              </a:rPr>
              <a:t> </a:t>
            </a:r>
            <a:r>
              <a:rPr lang="pt-BR" sz="2400" dirty="0" err="1">
                <a:ea typeface="+mn-lt"/>
                <a:cs typeface="+mn-lt"/>
              </a:rPr>
              <a:t>with</a:t>
            </a:r>
            <a:r>
              <a:rPr lang="pt-BR" sz="2400" dirty="0">
                <a:ea typeface="+mn-lt"/>
                <a:cs typeface="+mn-lt"/>
              </a:rPr>
              <a:t> </a:t>
            </a:r>
            <a:r>
              <a:rPr lang="pt-BR" sz="2400" dirty="0" err="1">
                <a:ea typeface="+mn-lt"/>
                <a:cs typeface="+mn-lt"/>
              </a:rPr>
              <a:t>an</a:t>
            </a:r>
            <a:r>
              <a:rPr lang="pt-BR" sz="2400" dirty="0">
                <a:ea typeface="+mn-lt"/>
                <a:cs typeface="+mn-lt"/>
              </a:rPr>
              <a:t> altitude </a:t>
            </a:r>
            <a:r>
              <a:rPr lang="pt-BR" sz="2400" dirty="0" err="1">
                <a:ea typeface="+mn-lt"/>
                <a:cs typeface="+mn-lt"/>
              </a:rPr>
              <a:t>of</a:t>
            </a:r>
            <a:r>
              <a:rPr lang="pt-BR" sz="2400" dirty="0">
                <a:ea typeface="+mn-lt"/>
                <a:cs typeface="+mn-lt"/>
              </a:rPr>
              <a:t> 2,000 km (1,200 mi) </a:t>
            </a:r>
            <a:r>
              <a:rPr lang="pt-BR" sz="2400" dirty="0" err="1">
                <a:ea typeface="+mn-lt"/>
                <a:cs typeface="+mn-lt"/>
              </a:rPr>
              <a:t>or</a:t>
            </a:r>
            <a:r>
              <a:rPr lang="pt-BR" sz="2400" dirty="0">
                <a:ea typeface="+mn-lt"/>
                <a:cs typeface="+mn-lt"/>
              </a:rPr>
              <a:t> </a:t>
            </a:r>
            <a:r>
              <a:rPr lang="pt-BR" sz="2400" dirty="0" err="1">
                <a:ea typeface="+mn-lt"/>
                <a:cs typeface="+mn-lt"/>
              </a:rPr>
              <a:t>less</a:t>
            </a:r>
            <a:r>
              <a:rPr lang="pt-BR" sz="2400" dirty="0">
                <a:ea typeface="+mn-lt"/>
                <a:cs typeface="+mn-lt"/>
              </a:rPr>
              <a:t> (</a:t>
            </a:r>
            <a:r>
              <a:rPr lang="pt-BR" sz="2400" dirty="0" err="1">
                <a:ea typeface="+mn-lt"/>
                <a:cs typeface="+mn-lt"/>
              </a:rPr>
              <a:t>approximately</a:t>
            </a:r>
            <a:r>
              <a:rPr lang="pt-BR" sz="2400" dirty="0">
                <a:ea typeface="+mn-lt"/>
                <a:cs typeface="+mn-lt"/>
              </a:rPr>
              <a:t> </a:t>
            </a:r>
            <a:r>
              <a:rPr lang="pt-BR" sz="2400" dirty="0" err="1">
                <a:ea typeface="+mn-lt"/>
                <a:cs typeface="+mn-lt"/>
              </a:rPr>
              <a:t>one-third</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radius</a:t>
            </a:r>
            <a:r>
              <a:rPr lang="pt-BR" sz="2400" dirty="0">
                <a:ea typeface="+mn-lt"/>
                <a:cs typeface="+mn-lt"/>
              </a:rPr>
              <a:t> </a:t>
            </a:r>
            <a:r>
              <a:rPr lang="pt-BR" sz="2400" dirty="0" err="1">
                <a:ea typeface="+mn-lt"/>
                <a:cs typeface="+mn-lt"/>
              </a:rPr>
              <a:t>of</a:t>
            </a:r>
            <a:r>
              <a:rPr lang="pt-BR" sz="2400" dirty="0">
                <a:ea typeface="+mn-lt"/>
                <a:cs typeface="+mn-lt"/>
              </a:rPr>
              <a:t> Earth), </a:t>
            </a:r>
            <a:r>
              <a:rPr lang="pt-BR" sz="2400" dirty="0" err="1">
                <a:ea typeface="+mn-lt"/>
                <a:cs typeface="+mn-lt"/>
              </a:rPr>
              <a:t>or</a:t>
            </a:r>
            <a:r>
              <a:rPr lang="pt-BR" sz="2400" dirty="0">
                <a:ea typeface="+mn-lt"/>
                <a:cs typeface="+mn-lt"/>
              </a:rPr>
              <a:t> </a:t>
            </a:r>
            <a:r>
              <a:rPr lang="pt-BR" sz="2400" dirty="0" err="1">
                <a:ea typeface="+mn-lt"/>
                <a:cs typeface="+mn-lt"/>
              </a:rPr>
              <a:t>with</a:t>
            </a:r>
            <a:r>
              <a:rPr lang="pt-BR" sz="2400" dirty="0">
                <a:ea typeface="+mn-lt"/>
                <a:cs typeface="+mn-lt"/>
              </a:rPr>
              <a:t> </a:t>
            </a:r>
            <a:r>
              <a:rPr lang="pt-BR" sz="2400" dirty="0" err="1">
                <a:ea typeface="+mn-lt"/>
                <a:cs typeface="+mn-lt"/>
              </a:rPr>
              <a:t>at</a:t>
            </a:r>
            <a:r>
              <a:rPr lang="pt-BR" sz="2400" dirty="0">
                <a:ea typeface="+mn-lt"/>
                <a:cs typeface="+mn-lt"/>
              </a:rPr>
              <a:t> </a:t>
            </a:r>
            <a:r>
              <a:rPr lang="pt-BR" sz="2400" dirty="0" err="1">
                <a:ea typeface="+mn-lt"/>
                <a:cs typeface="+mn-lt"/>
              </a:rPr>
              <a:t>least</a:t>
            </a:r>
            <a:r>
              <a:rPr lang="pt-BR" sz="2400" dirty="0">
                <a:ea typeface="+mn-lt"/>
                <a:cs typeface="+mn-lt"/>
              </a:rPr>
              <a:t> 11.25 </a:t>
            </a:r>
            <a:r>
              <a:rPr lang="pt-BR" sz="2400" dirty="0" err="1">
                <a:ea typeface="+mn-lt"/>
                <a:cs typeface="+mn-lt"/>
              </a:rPr>
              <a:t>periods</a:t>
            </a:r>
            <a:r>
              <a:rPr lang="pt-BR" sz="2400" dirty="0">
                <a:ea typeface="+mn-lt"/>
                <a:cs typeface="+mn-lt"/>
              </a:rPr>
              <a:t> per </a:t>
            </a:r>
            <a:r>
              <a:rPr lang="pt-BR" sz="2400" dirty="0" err="1">
                <a:ea typeface="+mn-lt"/>
                <a:cs typeface="+mn-lt"/>
              </a:rPr>
              <a:t>day</a:t>
            </a:r>
            <a:r>
              <a:rPr lang="pt-BR" sz="2400" dirty="0">
                <a:ea typeface="+mn-lt"/>
                <a:cs typeface="+mn-lt"/>
              </a:rPr>
              <a:t> (</a:t>
            </a:r>
            <a:r>
              <a:rPr lang="pt-BR" sz="2400" dirty="0" err="1">
                <a:ea typeface="+mn-lt"/>
                <a:cs typeface="+mn-lt"/>
              </a:rPr>
              <a:t>an</a:t>
            </a:r>
            <a:r>
              <a:rPr lang="pt-BR" sz="2400" dirty="0">
                <a:ea typeface="+mn-lt"/>
                <a:cs typeface="+mn-lt"/>
              </a:rPr>
              <a:t> orbital </a:t>
            </a:r>
            <a:r>
              <a:rPr lang="pt-BR" sz="2400" dirty="0" err="1">
                <a:ea typeface="+mn-lt"/>
                <a:cs typeface="+mn-lt"/>
              </a:rPr>
              <a:t>period</a:t>
            </a:r>
            <a:r>
              <a:rPr lang="pt-BR" sz="2400" dirty="0">
                <a:ea typeface="+mn-lt"/>
                <a:cs typeface="+mn-lt"/>
              </a:rPr>
              <a:t> </a:t>
            </a:r>
            <a:r>
              <a:rPr lang="pt-BR" sz="2400" dirty="0" err="1">
                <a:ea typeface="+mn-lt"/>
                <a:cs typeface="+mn-lt"/>
              </a:rPr>
              <a:t>of</a:t>
            </a:r>
            <a:r>
              <a:rPr lang="pt-BR" sz="2400" dirty="0">
                <a:ea typeface="+mn-lt"/>
                <a:cs typeface="+mn-lt"/>
              </a:rPr>
              <a:t> 128 minutes </a:t>
            </a:r>
            <a:r>
              <a:rPr lang="pt-BR" sz="2400" dirty="0" err="1">
                <a:ea typeface="+mn-lt"/>
                <a:cs typeface="+mn-lt"/>
              </a:rPr>
              <a:t>or</a:t>
            </a:r>
            <a:r>
              <a:rPr lang="pt-BR" sz="2400" dirty="0">
                <a:ea typeface="+mn-lt"/>
                <a:cs typeface="+mn-lt"/>
              </a:rPr>
              <a:t> </a:t>
            </a:r>
            <a:r>
              <a:rPr lang="pt-BR" sz="2400" dirty="0" err="1">
                <a:ea typeface="+mn-lt"/>
                <a:cs typeface="+mn-lt"/>
              </a:rPr>
              <a:t>less</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an</a:t>
            </a:r>
            <a:r>
              <a:rPr lang="pt-BR" sz="2400" dirty="0">
                <a:ea typeface="+mn-lt"/>
                <a:cs typeface="+mn-lt"/>
              </a:rPr>
              <a:t> </a:t>
            </a:r>
            <a:r>
              <a:rPr lang="pt-BR" sz="2400" dirty="0" err="1">
                <a:ea typeface="+mn-lt"/>
                <a:cs typeface="+mn-lt"/>
              </a:rPr>
              <a:t>eccentricity</a:t>
            </a:r>
            <a:r>
              <a:rPr lang="pt-BR" sz="2400" dirty="0">
                <a:ea typeface="+mn-lt"/>
                <a:cs typeface="+mn-lt"/>
              </a:rPr>
              <a:t> </a:t>
            </a:r>
            <a:r>
              <a:rPr lang="pt-BR" sz="2400" dirty="0" err="1">
                <a:ea typeface="+mn-lt"/>
                <a:cs typeface="+mn-lt"/>
              </a:rPr>
              <a:t>less</a:t>
            </a:r>
            <a:r>
              <a:rPr lang="pt-BR" sz="2400" dirty="0">
                <a:ea typeface="+mn-lt"/>
                <a:cs typeface="+mn-lt"/>
              </a:rPr>
              <a:t> </a:t>
            </a:r>
            <a:r>
              <a:rPr lang="pt-BR" sz="2400" dirty="0" err="1">
                <a:ea typeface="+mn-lt"/>
                <a:cs typeface="+mn-lt"/>
              </a:rPr>
              <a:t>than</a:t>
            </a:r>
            <a:r>
              <a:rPr lang="pt-BR" sz="2400" dirty="0">
                <a:ea typeface="+mn-lt"/>
                <a:cs typeface="+mn-lt"/>
              </a:rPr>
              <a:t> 0.25. Most </a:t>
            </a:r>
            <a:r>
              <a:rPr lang="pt-BR" sz="2400" dirty="0" err="1">
                <a:ea typeface="+mn-lt"/>
                <a:cs typeface="+mn-lt"/>
              </a:rPr>
              <a:t>of</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manmade</a:t>
            </a:r>
            <a:r>
              <a:rPr lang="pt-BR" sz="2400" dirty="0">
                <a:ea typeface="+mn-lt"/>
                <a:cs typeface="+mn-lt"/>
              </a:rPr>
              <a:t> </a:t>
            </a:r>
            <a:r>
              <a:rPr lang="pt-BR" sz="2400" dirty="0" err="1">
                <a:ea typeface="+mn-lt"/>
                <a:cs typeface="+mn-lt"/>
              </a:rPr>
              <a:t>objects</a:t>
            </a:r>
            <a:r>
              <a:rPr lang="pt-BR" sz="2400" dirty="0">
                <a:ea typeface="+mn-lt"/>
                <a:cs typeface="+mn-lt"/>
              </a:rPr>
              <a:t> in </a:t>
            </a:r>
            <a:r>
              <a:rPr lang="pt-BR" sz="2400" dirty="0" err="1">
                <a:ea typeface="+mn-lt"/>
                <a:cs typeface="+mn-lt"/>
              </a:rPr>
              <a:t>outer</a:t>
            </a:r>
            <a:r>
              <a:rPr lang="pt-BR" sz="2400" dirty="0">
                <a:ea typeface="+mn-lt"/>
                <a:cs typeface="+mn-lt"/>
              </a:rPr>
              <a:t> </a:t>
            </a:r>
            <a:r>
              <a:rPr lang="pt-BR" sz="2400" dirty="0" err="1">
                <a:ea typeface="+mn-lt"/>
                <a:cs typeface="+mn-lt"/>
              </a:rPr>
              <a:t>space</a:t>
            </a:r>
            <a:r>
              <a:rPr lang="pt-BR" sz="2400" dirty="0">
                <a:ea typeface="+mn-lt"/>
                <a:cs typeface="+mn-lt"/>
              </a:rPr>
              <a:t> are in LEO.</a:t>
            </a:r>
            <a:endParaRPr lang="pt-BR" sz="2400" dirty="0">
              <a:cs typeface="Calibri"/>
            </a:endParaRPr>
          </a:p>
          <a:p>
            <a:r>
              <a:rPr lang="pt-BR" sz="2400" b="1" dirty="0">
                <a:ea typeface="+mn-lt"/>
                <a:cs typeface="+mn-lt"/>
              </a:rPr>
              <a:t>VLEO -</a:t>
            </a:r>
            <a:r>
              <a:rPr lang="pt-BR" sz="2400" dirty="0">
                <a:ea typeface="+mn-lt"/>
                <a:cs typeface="+mn-lt"/>
              </a:rPr>
              <a:t> </a:t>
            </a:r>
            <a:r>
              <a:rPr lang="pt-BR" sz="2400" dirty="0" err="1">
                <a:ea typeface="+mn-lt"/>
                <a:cs typeface="+mn-lt"/>
              </a:rPr>
              <a:t>Very</a:t>
            </a:r>
            <a:r>
              <a:rPr lang="pt-BR" sz="2400" dirty="0">
                <a:ea typeface="+mn-lt"/>
                <a:cs typeface="+mn-lt"/>
              </a:rPr>
              <a:t> </a:t>
            </a:r>
            <a:r>
              <a:rPr lang="pt-BR" sz="2400" dirty="0" err="1">
                <a:ea typeface="+mn-lt"/>
                <a:cs typeface="+mn-lt"/>
              </a:rPr>
              <a:t>Low</a:t>
            </a:r>
            <a:r>
              <a:rPr lang="pt-BR" sz="2400" dirty="0">
                <a:ea typeface="+mn-lt"/>
                <a:cs typeface="+mn-lt"/>
              </a:rPr>
              <a:t> Earth </a:t>
            </a:r>
            <a:r>
              <a:rPr lang="pt-BR" sz="2400" dirty="0" err="1">
                <a:ea typeface="+mn-lt"/>
                <a:cs typeface="+mn-lt"/>
              </a:rPr>
              <a:t>Orbits</a:t>
            </a:r>
            <a:r>
              <a:rPr lang="pt-BR" sz="2400" dirty="0">
                <a:ea typeface="+mn-lt"/>
                <a:cs typeface="+mn-lt"/>
              </a:rPr>
              <a:t> (VLEO) </a:t>
            </a:r>
            <a:r>
              <a:rPr lang="pt-BR" sz="2400" dirty="0" err="1">
                <a:ea typeface="+mn-lt"/>
                <a:cs typeface="+mn-lt"/>
              </a:rPr>
              <a:t>can</a:t>
            </a:r>
            <a:r>
              <a:rPr lang="pt-BR" sz="2400" dirty="0">
                <a:ea typeface="+mn-lt"/>
                <a:cs typeface="+mn-lt"/>
              </a:rPr>
              <a:t> </a:t>
            </a:r>
            <a:r>
              <a:rPr lang="pt-BR" sz="2400" dirty="0" err="1">
                <a:ea typeface="+mn-lt"/>
                <a:cs typeface="+mn-lt"/>
              </a:rPr>
              <a:t>be</a:t>
            </a:r>
            <a:r>
              <a:rPr lang="pt-BR" sz="2400" dirty="0">
                <a:ea typeface="+mn-lt"/>
                <a:cs typeface="+mn-lt"/>
              </a:rPr>
              <a:t> </a:t>
            </a:r>
            <a:r>
              <a:rPr lang="pt-BR" sz="2400" dirty="0" err="1">
                <a:ea typeface="+mn-lt"/>
                <a:cs typeface="+mn-lt"/>
              </a:rPr>
              <a:t>defined</a:t>
            </a:r>
            <a:r>
              <a:rPr lang="pt-BR" sz="2400" dirty="0">
                <a:ea typeface="+mn-lt"/>
                <a:cs typeface="+mn-lt"/>
              </a:rPr>
              <a:t> as </a:t>
            </a:r>
            <a:r>
              <a:rPr lang="pt-BR" sz="2400" dirty="0" err="1">
                <a:ea typeface="+mn-lt"/>
                <a:cs typeface="+mn-lt"/>
              </a:rPr>
              <a:t>the</a:t>
            </a:r>
            <a:r>
              <a:rPr lang="pt-BR" sz="2400" dirty="0">
                <a:ea typeface="+mn-lt"/>
                <a:cs typeface="+mn-lt"/>
              </a:rPr>
              <a:t> </a:t>
            </a:r>
            <a:r>
              <a:rPr lang="pt-BR" sz="2400" dirty="0" err="1">
                <a:ea typeface="+mn-lt"/>
                <a:cs typeface="+mn-lt"/>
              </a:rPr>
              <a:t>orbits</a:t>
            </a:r>
            <a:r>
              <a:rPr lang="pt-BR" sz="2400" dirty="0">
                <a:ea typeface="+mn-lt"/>
                <a:cs typeface="+mn-lt"/>
              </a:rPr>
              <a:t> </a:t>
            </a:r>
            <a:r>
              <a:rPr lang="pt-BR" sz="2400" dirty="0" err="1">
                <a:ea typeface="+mn-lt"/>
                <a:cs typeface="+mn-lt"/>
              </a:rPr>
              <a:t>with</a:t>
            </a:r>
            <a:r>
              <a:rPr lang="pt-BR" sz="2400" dirty="0">
                <a:ea typeface="+mn-lt"/>
                <a:cs typeface="+mn-lt"/>
              </a:rPr>
              <a:t> a </a:t>
            </a:r>
            <a:r>
              <a:rPr lang="pt-BR" sz="2400" dirty="0" err="1">
                <a:ea typeface="+mn-lt"/>
                <a:cs typeface="+mn-lt"/>
              </a:rPr>
              <a:t>mean</a:t>
            </a:r>
            <a:r>
              <a:rPr lang="pt-BR" sz="2400" dirty="0">
                <a:ea typeface="+mn-lt"/>
                <a:cs typeface="+mn-lt"/>
              </a:rPr>
              <a:t> altitude </a:t>
            </a:r>
            <a:r>
              <a:rPr lang="pt-BR" sz="2400" dirty="0" err="1">
                <a:ea typeface="+mn-lt"/>
                <a:cs typeface="+mn-lt"/>
              </a:rPr>
              <a:t>below</a:t>
            </a:r>
            <a:r>
              <a:rPr lang="pt-BR" sz="2400" dirty="0">
                <a:ea typeface="+mn-lt"/>
                <a:cs typeface="+mn-lt"/>
              </a:rPr>
              <a:t> 450 km. </a:t>
            </a:r>
            <a:r>
              <a:rPr lang="pt-BR" sz="2400" dirty="0" err="1">
                <a:ea typeface="+mn-lt"/>
                <a:cs typeface="+mn-lt"/>
              </a:rPr>
              <a:t>Operating</a:t>
            </a:r>
            <a:r>
              <a:rPr lang="pt-BR" sz="2400" dirty="0">
                <a:ea typeface="+mn-lt"/>
                <a:cs typeface="+mn-lt"/>
              </a:rPr>
              <a:t> in </a:t>
            </a:r>
            <a:r>
              <a:rPr lang="pt-BR" sz="2400" dirty="0" err="1">
                <a:ea typeface="+mn-lt"/>
                <a:cs typeface="+mn-lt"/>
              </a:rPr>
              <a:t>these</a:t>
            </a:r>
            <a:r>
              <a:rPr lang="pt-BR" sz="2400" dirty="0">
                <a:ea typeface="+mn-lt"/>
                <a:cs typeface="+mn-lt"/>
              </a:rPr>
              <a:t> </a:t>
            </a:r>
            <a:r>
              <a:rPr lang="pt-BR" sz="2400" dirty="0" err="1">
                <a:ea typeface="+mn-lt"/>
                <a:cs typeface="+mn-lt"/>
              </a:rPr>
              <a:t>orbits</a:t>
            </a:r>
            <a:r>
              <a:rPr lang="pt-BR" sz="2400" dirty="0">
                <a:ea typeface="+mn-lt"/>
                <a:cs typeface="+mn-lt"/>
              </a:rPr>
              <a:t> </a:t>
            </a:r>
            <a:r>
              <a:rPr lang="pt-BR" sz="2400" dirty="0" err="1">
                <a:ea typeface="+mn-lt"/>
                <a:cs typeface="+mn-lt"/>
              </a:rPr>
              <a:t>can</a:t>
            </a:r>
            <a:r>
              <a:rPr lang="pt-BR" sz="2400" dirty="0">
                <a:ea typeface="+mn-lt"/>
                <a:cs typeface="+mn-lt"/>
              </a:rPr>
              <a:t> </a:t>
            </a:r>
            <a:r>
              <a:rPr lang="pt-BR" sz="2400" dirty="0" err="1">
                <a:ea typeface="+mn-lt"/>
                <a:cs typeface="+mn-lt"/>
              </a:rPr>
              <a:t>provide</a:t>
            </a:r>
            <a:r>
              <a:rPr lang="pt-BR" sz="2400" dirty="0">
                <a:ea typeface="+mn-lt"/>
                <a:cs typeface="+mn-lt"/>
              </a:rPr>
              <a:t> a </a:t>
            </a:r>
            <a:r>
              <a:rPr lang="pt-BR" sz="2400" dirty="0" err="1">
                <a:ea typeface="+mn-lt"/>
                <a:cs typeface="+mn-lt"/>
              </a:rPr>
              <a:t>number</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benefits</a:t>
            </a:r>
            <a:r>
              <a:rPr lang="pt-BR" sz="2400" dirty="0">
                <a:ea typeface="+mn-lt"/>
                <a:cs typeface="+mn-lt"/>
              </a:rPr>
              <a:t> </a:t>
            </a:r>
            <a:r>
              <a:rPr lang="pt-BR" sz="2400" dirty="0" err="1">
                <a:ea typeface="+mn-lt"/>
                <a:cs typeface="+mn-lt"/>
              </a:rPr>
              <a:t>to</a:t>
            </a:r>
            <a:r>
              <a:rPr lang="pt-BR" sz="2400" dirty="0">
                <a:ea typeface="+mn-lt"/>
                <a:cs typeface="+mn-lt"/>
              </a:rPr>
              <a:t> Earth </a:t>
            </a:r>
            <a:r>
              <a:rPr lang="pt-BR" sz="2400" dirty="0" err="1">
                <a:ea typeface="+mn-lt"/>
                <a:cs typeface="+mn-lt"/>
              </a:rPr>
              <a:t>observation</a:t>
            </a:r>
            <a:r>
              <a:rPr lang="pt-BR" sz="2400" dirty="0">
                <a:ea typeface="+mn-lt"/>
                <a:cs typeface="+mn-lt"/>
              </a:rPr>
              <a:t> </a:t>
            </a:r>
            <a:r>
              <a:rPr lang="pt-BR" sz="2400" dirty="0" err="1">
                <a:ea typeface="+mn-lt"/>
                <a:cs typeface="+mn-lt"/>
              </a:rPr>
              <a:t>spacecraft</a:t>
            </a:r>
            <a:r>
              <a:rPr lang="pt-BR" sz="2400" dirty="0">
                <a:ea typeface="+mn-lt"/>
                <a:cs typeface="+mn-lt"/>
              </a:rPr>
              <a:t> as </a:t>
            </a:r>
            <a:r>
              <a:rPr lang="pt-BR" sz="2400" dirty="0" err="1">
                <a:ea typeface="+mn-lt"/>
                <a:cs typeface="+mn-lt"/>
              </a:rPr>
              <a:t>the</a:t>
            </a:r>
            <a:r>
              <a:rPr lang="pt-BR" sz="2400" dirty="0">
                <a:ea typeface="+mn-lt"/>
                <a:cs typeface="+mn-lt"/>
              </a:rPr>
              <a:t> </a:t>
            </a:r>
            <a:r>
              <a:rPr lang="pt-BR" sz="2400" dirty="0" err="1">
                <a:ea typeface="+mn-lt"/>
                <a:cs typeface="+mn-lt"/>
              </a:rPr>
              <a:t>spacecraft</a:t>
            </a:r>
            <a:r>
              <a:rPr lang="pt-BR" sz="2400" dirty="0">
                <a:ea typeface="+mn-lt"/>
                <a:cs typeface="+mn-lt"/>
              </a:rPr>
              <a:t> </a:t>
            </a:r>
            <a:r>
              <a:rPr lang="pt-BR" sz="2400" dirty="0" err="1">
                <a:ea typeface="+mn-lt"/>
                <a:cs typeface="+mn-lt"/>
              </a:rPr>
              <a:t>operates</a:t>
            </a:r>
            <a:r>
              <a:rPr lang="pt-BR" sz="2400" dirty="0">
                <a:ea typeface="+mn-lt"/>
                <a:cs typeface="+mn-lt"/>
              </a:rPr>
              <a:t> </a:t>
            </a:r>
            <a:r>
              <a:rPr lang="pt-BR" sz="2400" dirty="0" err="1">
                <a:ea typeface="+mn-lt"/>
                <a:cs typeface="+mn-lt"/>
              </a:rPr>
              <a:t>closer</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observation</a:t>
            </a:r>
            <a:r>
              <a:rPr lang="pt-BR" sz="2400" dirty="0">
                <a:ea typeface="+mn-lt"/>
                <a:cs typeface="+mn-lt"/>
              </a:rPr>
              <a:t>.</a:t>
            </a:r>
            <a:endParaRPr lang="pt-BR" sz="2400" dirty="0">
              <a:cs typeface="Calibri"/>
            </a:endParaRPr>
          </a:p>
          <a:p>
            <a:r>
              <a:rPr lang="pt-BR" sz="2400" b="1" dirty="0">
                <a:ea typeface="+mn-lt"/>
                <a:cs typeface="+mn-lt"/>
              </a:rPr>
              <a:t>GTO - </a:t>
            </a:r>
            <a:r>
              <a:rPr lang="pt-BR" sz="2400" dirty="0">
                <a:ea typeface="+mn-lt"/>
                <a:cs typeface="+mn-lt"/>
              </a:rPr>
              <a:t>A </a:t>
            </a:r>
            <a:r>
              <a:rPr lang="pt-BR" sz="2400" dirty="0" err="1">
                <a:ea typeface="+mn-lt"/>
                <a:cs typeface="+mn-lt"/>
              </a:rPr>
              <a:t>geosynchronous</a:t>
            </a:r>
            <a:r>
              <a:rPr lang="pt-BR" sz="2400" dirty="0">
                <a:ea typeface="+mn-lt"/>
                <a:cs typeface="+mn-lt"/>
              </a:rPr>
              <a:t> </a:t>
            </a:r>
            <a:r>
              <a:rPr lang="pt-BR" sz="2400" dirty="0" err="1">
                <a:ea typeface="+mn-lt"/>
                <a:cs typeface="+mn-lt"/>
              </a:rPr>
              <a:t>orbit</a:t>
            </a:r>
            <a:r>
              <a:rPr lang="pt-BR" sz="2400" dirty="0">
                <a:ea typeface="+mn-lt"/>
                <a:cs typeface="+mn-lt"/>
              </a:rPr>
              <a:t> </a:t>
            </a:r>
            <a:r>
              <a:rPr lang="pt-BR" sz="2400" dirty="0" err="1">
                <a:ea typeface="+mn-lt"/>
                <a:cs typeface="+mn-lt"/>
              </a:rPr>
              <a:t>is</a:t>
            </a:r>
            <a:r>
              <a:rPr lang="pt-BR" sz="2400" dirty="0">
                <a:ea typeface="+mn-lt"/>
                <a:cs typeface="+mn-lt"/>
              </a:rPr>
              <a:t> a high Earth </a:t>
            </a:r>
            <a:r>
              <a:rPr lang="pt-BR" sz="2400" dirty="0" err="1">
                <a:ea typeface="+mn-lt"/>
                <a:cs typeface="+mn-lt"/>
              </a:rPr>
              <a:t>orbit</a:t>
            </a:r>
            <a:r>
              <a:rPr lang="pt-BR" sz="2400" dirty="0">
                <a:ea typeface="+mn-lt"/>
                <a:cs typeface="+mn-lt"/>
              </a:rPr>
              <a:t> </a:t>
            </a:r>
            <a:r>
              <a:rPr lang="pt-BR" sz="2400" dirty="0" err="1">
                <a:ea typeface="+mn-lt"/>
                <a:cs typeface="+mn-lt"/>
              </a:rPr>
              <a:t>that</a:t>
            </a:r>
            <a:r>
              <a:rPr lang="pt-BR" sz="2400" dirty="0">
                <a:ea typeface="+mn-lt"/>
                <a:cs typeface="+mn-lt"/>
              </a:rPr>
              <a:t> </a:t>
            </a:r>
            <a:r>
              <a:rPr lang="pt-BR" sz="2400" dirty="0" err="1">
                <a:ea typeface="+mn-lt"/>
                <a:cs typeface="+mn-lt"/>
              </a:rPr>
              <a:t>allows</a:t>
            </a:r>
            <a:r>
              <a:rPr lang="pt-BR" sz="2400" dirty="0">
                <a:ea typeface="+mn-lt"/>
                <a:cs typeface="+mn-lt"/>
              </a:rPr>
              <a:t> </a:t>
            </a:r>
            <a:r>
              <a:rPr lang="pt-BR" sz="2400" dirty="0" err="1">
                <a:ea typeface="+mn-lt"/>
                <a:cs typeface="+mn-lt"/>
              </a:rPr>
              <a:t>satellites</a:t>
            </a:r>
            <a:r>
              <a:rPr lang="pt-BR" sz="2400" dirty="0">
                <a:ea typeface="+mn-lt"/>
                <a:cs typeface="+mn-lt"/>
              </a:rPr>
              <a:t> </a:t>
            </a:r>
            <a:r>
              <a:rPr lang="pt-BR" sz="2400" dirty="0" err="1">
                <a:ea typeface="+mn-lt"/>
                <a:cs typeface="+mn-lt"/>
              </a:rPr>
              <a:t>to</a:t>
            </a:r>
            <a:r>
              <a:rPr lang="pt-BR" sz="2400" dirty="0">
                <a:ea typeface="+mn-lt"/>
                <a:cs typeface="+mn-lt"/>
              </a:rPr>
              <a:t> match </a:t>
            </a:r>
            <a:r>
              <a:rPr lang="pt-BR" sz="2400" dirty="0" err="1">
                <a:ea typeface="+mn-lt"/>
                <a:cs typeface="+mn-lt"/>
              </a:rPr>
              <a:t>Earth's</a:t>
            </a:r>
            <a:r>
              <a:rPr lang="pt-BR" sz="2400" dirty="0">
                <a:ea typeface="+mn-lt"/>
                <a:cs typeface="+mn-lt"/>
              </a:rPr>
              <a:t> </a:t>
            </a:r>
            <a:r>
              <a:rPr lang="pt-BR" sz="2400" dirty="0" err="1">
                <a:ea typeface="+mn-lt"/>
                <a:cs typeface="+mn-lt"/>
              </a:rPr>
              <a:t>rotation</a:t>
            </a:r>
            <a:r>
              <a:rPr lang="pt-BR" sz="2400" dirty="0">
                <a:ea typeface="+mn-lt"/>
                <a:cs typeface="+mn-lt"/>
              </a:rPr>
              <a:t>. </a:t>
            </a:r>
            <a:r>
              <a:rPr lang="pt-BR" sz="2400" dirty="0" err="1">
                <a:ea typeface="+mn-lt"/>
                <a:cs typeface="+mn-lt"/>
              </a:rPr>
              <a:t>Located</a:t>
            </a:r>
            <a:r>
              <a:rPr lang="pt-BR" sz="2400" dirty="0">
                <a:ea typeface="+mn-lt"/>
                <a:cs typeface="+mn-lt"/>
              </a:rPr>
              <a:t> </a:t>
            </a:r>
            <a:r>
              <a:rPr lang="pt-BR" sz="2400" dirty="0" err="1">
                <a:ea typeface="+mn-lt"/>
                <a:cs typeface="+mn-lt"/>
              </a:rPr>
              <a:t>at</a:t>
            </a:r>
            <a:r>
              <a:rPr lang="pt-BR" sz="2400" dirty="0">
                <a:ea typeface="+mn-lt"/>
                <a:cs typeface="+mn-lt"/>
              </a:rPr>
              <a:t> 22,236 </a:t>
            </a:r>
            <a:r>
              <a:rPr lang="pt-BR" sz="2400" dirty="0" err="1">
                <a:ea typeface="+mn-lt"/>
                <a:cs typeface="+mn-lt"/>
              </a:rPr>
              <a:t>miles</a:t>
            </a:r>
            <a:r>
              <a:rPr lang="pt-BR" sz="2400" dirty="0">
                <a:ea typeface="+mn-lt"/>
                <a:cs typeface="+mn-lt"/>
              </a:rPr>
              <a:t> (35,786 </a:t>
            </a:r>
            <a:r>
              <a:rPr lang="pt-BR" sz="2400" dirty="0" err="1">
                <a:ea typeface="+mn-lt"/>
                <a:cs typeface="+mn-lt"/>
              </a:rPr>
              <a:t>kilometers</a:t>
            </a:r>
            <a:r>
              <a:rPr lang="pt-BR" sz="2400" dirty="0">
                <a:ea typeface="+mn-lt"/>
                <a:cs typeface="+mn-lt"/>
              </a:rPr>
              <a:t>) </a:t>
            </a:r>
            <a:r>
              <a:rPr lang="pt-BR" sz="2400" dirty="0" err="1">
                <a:ea typeface="+mn-lt"/>
                <a:cs typeface="+mn-lt"/>
              </a:rPr>
              <a:t>above</a:t>
            </a:r>
            <a:r>
              <a:rPr lang="pt-BR" sz="2400" dirty="0">
                <a:ea typeface="+mn-lt"/>
                <a:cs typeface="+mn-lt"/>
              </a:rPr>
              <a:t> </a:t>
            </a:r>
            <a:r>
              <a:rPr lang="pt-BR" sz="2400" dirty="0" err="1">
                <a:ea typeface="+mn-lt"/>
                <a:cs typeface="+mn-lt"/>
              </a:rPr>
              <a:t>Earth's</a:t>
            </a:r>
            <a:r>
              <a:rPr lang="pt-BR" sz="2400" dirty="0">
                <a:ea typeface="+mn-lt"/>
                <a:cs typeface="+mn-lt"/>
              </a:rPr>
              <a:t> </a:t>
            </a:r>
            <a:r>
              <a:rPr lang="pt-BR" sz="2400" dirty="0" err="1">
                <a:ea typeface="+mn-lt"/>
                <a:cs typeface="+mn-lt"/>
              </a:rPr>
              <a:t>equator</a:t>
            </a:r>
            <a:r>
              <a:rPr lang="pt-BR" sz="2400" dirty="0">
                <a:ea typeface="+mn-lt"/>
                <a:cs typeface="+mn-lt"/>
              </a:rPr>
              <a:t>, </a:t>
            </a:r>
            <a:r>
              <a:rPr lang="pt-BR" sz="2400" dirty="0" err="1">
                <a:ea typeface="+mn-lt"/>
                <a:cs typeface="+mn-lt"/>
              </a:rPr>
              <a:t>this</a:t>
            </a:r>
            <a:r>
              <a:rPr lang="pt-BR" sz="2400" dirty="0">
                <a:ea typeface="+mn-lt"/>
                <a:cs typeface="+mn-lt"/>
              </a:rPr>
              <a:t> position </a:t>
            </a:r>
            <a:r>
              <a:rPr lang="pt-BR" sz="2400" dirty="0" err="1">
                <a:ea typeface="+mn-lt"/>
                <a:cs typeface="+mn-lt"/>
              </a:rPr>
              <a:t>is</a:t>
            </a:r>
            <a:r>
              <a:rPr lang="pt-BR" sz="2400" dirty="0">
                <a:ea typeface="+mn-lt"/>
                <a:cs typeface="+mn-lt"/>
              </a:rPr>
              <a:t> a </a:t>
            </a:r>
            <a:r>
              <a:rPr lang="pt-BR" sz="2400" dirty="0" err="1">
                <a:ea typeface="+mn-lt"/>
                <a:cs typeface="+mn-lt"/>
              </a:rPr>
              <a:t>valuable</a:t>
            </a:r>
            <a:r>
              <a:rPr lang="pt-BR" sz="2400" dirty="0">
                <a:ea typeface="+mn-lt"/>
                <a:cs typeface="+mn-lt"/>
              </a:rPr>
              <a:t> spot for </a:t>
            </a:r>
            <a:r>
              <a:rPr lang="pt-BR" sz="2400" dirty="0" err="1">
                <a:ea typeface="+mn-lt"/>
                <a:cs typeface="+mn-lt"/>
              </a:rPr>
              <a:t>monitoring</a:t>
            </a:r>
            <a:r>
              <a:rPr lang="pt-BR" sz="2400" dirty="0">
                <a:ea typeface="+mn-lt"/>
                <a:cs typeface="+mn-lt"/>
              </a:rPr>
              <a:t> </a:t>
            </a:r>
            <a:r>
              <a:rPr lang="pt-BR" sz="2400" dirty="0" err="1">
                <a:ea typeface="+mn-lt"/>
                <a:cs typeface="+mn-lt"/>
              </a:rPr>
              <a:t>weather</a:t>
            </a:r>
            <a:r>
              <a:rPr lang="pt-BR" sz="2400" dirty="0">
                <a:ea typeface="+mn-lt"/>
                <a:cs typeface="+mn-lt"/>
              </a:rPr>
              <a:t>, communications </a:t>
            </a:r>
            <a:r>
              <a:rPr lang="pt-BR" sz="2400" dirty="0" err="1">
                <a:ea typeface="+mn-lt"/>
                <a:cs typeface="+mn-lt"/>
              </a:rPr>
              <a:t>and</a:t>
            </a:r>
            <a:r>
              <a:rPr lang="pt-BR" sz="2400" dirty="0">
                <a:ea typeface="+mn-lt"/>
                <a:cs typeface="+mn-lt"/>
              </a:rPr>
              <a:t> </a:t>
            </a:r>
            <a:r>
              <a:rPr lang="pt-BR" sz="2400" dirty="0" err="1">
                <a:ea typeface="+mn-lt"/>
                <a:cs typeface="+mn-lt"/>
              </a:rPr>
              <a:t>surveillance</a:t>
            </a:r>
            <a:r>
              <a:rPr lang="pt-BR" sz="2400" dirty="0">
                <a:ea typeface="+mn-lt"/>
                <a:cs typeface="+mn-lt"/>
              </a:rPr>
              <a:t>. </a:t>
            </a:r>
            <a:r>
              <a:rPr lang="pt-BR" sz="2400" dirty="0" err="1">
                <a:ea typeface="+mn-lt"/>
                <a:cs typeface="+mn-lt"/>
              </a:rPr>
              <a:t>Because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satellite</a:t>
            </a:r>
            <a:r>
              <a:rPr lang="pt-BR" sz="2400" dirty="0">
                <a:ea typeface="+mn-lt"/>
                <a:cs typeface="+mn-lt"/>
              </a:rPr>
              <a:t> </a:t>
            </a:r>
            <a:r>
              <a:rPr lang="pt-BR" sz="2400" dirty="0" err="1">
                <a:ea typeface="+mn-lt"/>
                <a:cs typeface="+mn-lt"/>
              </a:rPr>
              <a:t>orbits</a:t>
            </a:r>
            <a:r>
              <a:rPr lang="pt-BR" sz="2400" dirty="0">
                <a:ea typeface="+mn-lt"/>
                <a:cs typeface="+mn-lt"/>
              </a:rPr>
              <a:t> </a:t>
            </a:r>
            <a:r>
              <a:rPr lang="pt-BR" sz="2400" dirty="0" err="1">
                <a:ea typeface="+mn-lt"/>
                <a:cs typeface="+mn-lt"/>
              </a:rPr>
              <a:t>at</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same</a:t>
            </a:r>
            <a:r>
              <a:rPr lang="pt-BR" sz="2400" dirty="0">
                <a:ea typeface="+mn-lt"/>
                <a:cs typeface="+mn-lt"/>
              </a:rPr>
              <a:t> </a:t>
            </a:r>
            <a:r>
              <a:rPr lang="pt-BR" sz="2400" dirty="0" err="1">
                <a:ea typeface="+mn-lt"/>
                <a:cs typeface="+mn-lt"/>
              </a:rPr>
              <a:t>speed</a:t>
            </a:r>
            <a:r>
              <a:rPr lang="pt-BR" sz="2400" dirty="0">
                <a:ea typeface="+mn-lt"/>
                <a:cs typeface="+mn-lt"/>
              </a:rPr>
              <a:t> </a:t>
            </a:r>
            <a:r>
              <a:rPr lang="pt-BR" sz="2400" dirty="0" err="1">
                <a:ea typeface="+mn-lt"/>
                <a:cs typeface="+mn-lt"/>
              </a:rPr>
              <a:t>that</a:t>
            </a:r>
            <a:r>
              <a:rPr lang="pt-BR" sz="2400" dirty="0">
                <a:ea typeface="+mn-lt"/>
                <a:cs typeface="+mn-lt"/>
              </a:rPr>
              <a:t> </a:t>
            </a:r>
            <a:r>
              <a:rPr lang="pt-BR" sz="2400" dirty="0" err="1">
                <a:ea typeface="+mn-lt"/>
                <a:cs typeface="+mn-lt"/>
              </a:rPr>
              <a:t>the</a:t>
            </a:r>
            <a:r>
              <a:rPr lang="pt-BR" sz="2400" dirty="0">
                <a:ea typeface="+mn-lt"/>
                <a:cs typeface="+mn-lt"/>
              </a:rPr>
              <a:t> Earth </a:t>
            </a:r>
            <a:r>
              <a:rPr lang="pt-BR" sz="2400" dirty="0" err="1">
                <a:ea typeface="+mn-lt"/>
                <a:cs typeface="+mn-lt"/>
              </a:rPr>
              <a:t>is</a:t>
            </a:r>
            <a:r>
              <a:rPr lang="pt-BR" sz="2400" dirty="0">
                <a:ea typeface="+mn-lt"/>
                <a:cs typeface="+mn-lt"/>
              </a:rPr>
              <a:t> </a:t>
            </a:r>
            <a:r>
              <a:rPr lang="pt-BR" sz="2400" dirty="0" err="1">
                <a:ea typeface="+mn-lt"/>
                <a:cs typeface="+mn-lt"/>
              </a:rPr>
              <a:t>turning</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satellite</a:t>
            </a:r>
            <a:r>
              <a:rPr lang="pt-BR" sz="2400" dirty="0">
                <a:ea typeface="+mn-lt"/>
                <a:cs typeface="+mn-lt"/>
              </a:rPr>
              <a:t> </a:t>
            </a:r>
            <a:r>
              <a:rPr lang="pt-BR" sz="2400" dirty="0" err="1">
                <a:ea typeface="+mn-lt"/>
                <a:cs typeface="+mn-lt"/>
              </a:rPr>
              <a:t>seems</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stay</a:t>
            </a:r>
            <a:r>
              <a:rPr lang="pt-BR" sz="2400" dirty="0">
                <a:ea typeface="+mn-lt"/>
                <a:cs typeface="+mn-lt"/>
              </a:rPr>
              <a:t> in </a:t>
            </a:r>
            <a:r>
              <a:rPr lang="pt-BR" sz="2400" dirty="0" err="1">
                <a:ea typeface="+mn-lt"/>
                <a:cs typeface="+mn-lt"/>
              </a:rPr>
              <a:t>place</a:t>
            </a:r>
            <a:r>
              <a:rPr lang="pt-BR" sz="2400" dirty="0">
                <a:ea typeface="+mn-lt"/>
                <a:cs typeface="+mn-lt"/>
              </a:rPr>
              <a:t> over a single longitude, </a:t>
            </a:r>
            <a:r>
              <a:rPr lang="pt-BR" sz="2400" dirty="0" err="1">
                <a:ea typeface="+mn-lt"/>
                <a:cs typeface="+mn-lt"/>
              </a:rPr>
              <a:t>though</a:t>
            </a:r>
            <a:r>
              <a:rPr lang="pt-BR" sz="2400" dirty="0">
                <a:ea typeface="+mn-lt"/>
                <a:cs typeface="+mn-lt"/>
              </a:rPr>
              <a:t> it </a:t>
            </a:r>
            <a:r>
              <a:rPr lang="pt-BR" sz="2400" dirty="0" err="1">
                <a:ea typeface="+mn-lt"/>
                <a:cs typeface="+mn-lt"/>
              </a:rPr>
              <a:t>may</a:t>
            </a:r>
            <a:r>
              <a:rPr lang="pt-BR" sz="2400" dirty="0">
                <a:ea typeface="+mn-lt"/>
                <a:cs typeface="+mn-lt"/>
              </a:rPr>
              <a:t> </a:t>
            </a:r>
            <a:r>
              <a:rPr lang="pt-BR" sz="2400" dirty="0" err="1">
                <a:ea typeface="+mn-lt"/>
                <a:cs typeface="+mn-lt"/>
              </a:rPr>
              <a:t>drift</a:t>
            </a:r>
            <a:r>
              <a:rPr lang="pt-BR" sz="2400" dirty="0">
                <a:ea typeface="+mn-lt"/>
                <a:cs typeface="+mn-lt"/>
              </a:rPr>
              <a:t> </a:t>
            </a:r>
            <a:r>
              <a:rPr lang="pt-BR" sz="2400" dirty="0" err="1">
                <a:ea typeface="+mn-lt"/>
                <a:cs typeface="+mn-lt"/>
              </a:rPr>
              <a:t>north</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south</a:t>
            </a:r>
            <a:r>
              <a:rPr lang="pt-BR" sz="2400" dirty="0">
                <a:ea typeface="+mn-lt"/>
                <a:cs typeface="+mn-lt"/>
              </a:rPr>
              <a:t>,” NASA </a:t>
            </a:r>
            <a:r>
              <a:rPr lang="pt-BR" sz="2400" dirty="0" err="1">
                <a:ea typeface="+mn-lt"/>
                <a:cs typeface="+mn-lt"/>
              </a:rPr>
              <a:t>wrote</a:t>
            </a:r>
            <a:r>
              <a:rPr lang="pt-BR" sz="2400" dirty="0">
                <a:ea typeface="+mn-lt"/>
                <a:cs typeface="+mn-lt"/>
              </a:rPr>
              <a:t> </a:t>
            </a:r>
            <a:r>
              <a:rPr lang="pt-BR" sz="2400" dirty="0" err="1">
                <a:ea typeface="+mn-lt"/>
                <a:cs typeface="+mn-lt"/>
              </a:rPr>
              <a:t>on</a:t>
            </a:r>
            <a:r>
              <a:rPr lang="pt-BR" sz="2400" dirty="0">
                <a:ea typeface="+mn-lt"/>
                <a:cs typeface="+mn-lt"/>
              </a:rPr>
              <a:t> its Earth </a:t>
            </a:r>
            <a:r>
              <a:rPr lang="pt-BR" sz="2400" dirty="0" err="1">
                <a:ea typeface="+mn-lt"/>
                <a:cs typeface="+mn-lt"/>
              </a:rPr>
              <a:t>Observatory</a:t>
            </a:r>
            <a:r>
              <a:rPr lang="pt-BR" sz="2400" dirty="0">
                <a:ea typeface="+mn-lt"/>
                <a:cs typeface="+mn-lt"/>
              </a:rPr>
              <a:t> website.</a:t>
            </a:r>
            <a:endParaRPr lang="pt-BR" sz="2400" dirty="0">
              <a:cs typeface="Calibri"/>
            </a:endParaRPr>
          </a:p>
          <a:p>
            <a:endParaRPr lang="pt-BR" sz="2400">
              <a:cs typeface="Calibri"/>
            </a:endParaRPr>
          </a:p>
        </p:txBody>
      </p:sp>
      <p:cxnSp>
        <p:nvCxnSpPr>
          <p:cNvPr id="5" name="Conector de Seta Reta 4">
            <a:extLst>
              <a:ext uri="{FF2B5EF4-FFF2-40B4-BE49-F238E27FC236}">
                <a16:creationId xmlns:a16="http://schemas.microsoft.com/office/drawing/2014/main" id="{4C7DE537-4145-4F0E-BE5C-18E3C1603CB5}"/>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620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1FC77FD-1CD2-4954-88B4-34AE74201942}"/>
              </a:ext>
            </a:extLst>
          </p:cNvPr>
          <p:cNvSpPr>
            <a:spLocks noGrp="1"/>
          </p:cNvSpPr>
          <p:nvPr>
            <p:ph idx="1"/>
          </p:nvPr>
        </p:nvSpPr>
        <p:spPr>
          <a:xfrm>
            <a:off x="450011" y="502907"/>
            <a:ext cx="11047562" cy="5602168"/>
          </a:xfrm>
          <a:solidFill>
            <a:srgbClr val="F2F6FA"/>
          </a:solidFill>
        </p:spPr>
        <p:txBody>
          <a:bodyPr lIns="91440" tIns="45720" rIns="91440" bIns="45720" anchor="t"/>
          <a:lstStyle/>
          <a:p>
            <a:r>
              <a:rPr lang="pt-BR" sz="2400" b="1" dirty="0">
                <a:cs typeface="Calibri"/>
              </a:rPr>
              <a:t>SSO (</a:t>
            </a:r>
            <a:r>
              <a:rPr lang="pt-BR" sz="2400" b="1" dirty="0" err="1">
                <a:cs typeface="Calibri"/>
              </a:rPr>
              <a:t>or</a:t>
            </a:r>
            <a:r>
              <a:rPr lang="pt-BR" sz="2400" b="1" dirty="0">
                <a:cs typeface="Calibri"/>
              </a:rPr>
              <a:t> SO) - </a:t>
            </a:r>
            <a:r>
              <a:rPr lang="pt-BR" sz="2400" dirty="0">
                <a:cs typeface="Calibri"/>
              </a:rPr>
              <a:t>It </a:t>
            </a:r>
            <a:r>
              <a:rPr lang="pt-BR" sz="2400" dirty="0" err="1">
                <a:cs typeface="Calibri"/>
              </a:rPr>
              <a:t>is</a:t>
            </a:r>
            <a:r>
              <a:rPr lang="pt-BR" sz="2400" dirty="0">
                <a:cs typeface="Calibri"/>
              </a:rPr>
              <a:t> a Sun-</a:t>
            </a:r>
            <a:r>
              <a:rPr lang="pt-BR" sz="2400" dirty="0" err="1">
                <a:cs typeface="Calibri"/>
              </a:rPr>
              <a:t>synchronous</a:t>
            </a:r>
            <a:r>
              <a:rPr lang="pt-BR" sz="2400" dirty="0">
                <a:cs typeface="Calibri"/>
              </a:rPr>
              <a:t> </a:t>
            </a:r>
            <a:r>
              <a:rPr lang="pt-BR" sz="2400" dirty="0" err="1">
                <a:cs typeface="Calibri"/>
              </a:rPr>
              <a:t>orbit</a:t>
            </a:r>
            <a:r>
              <a:rPr lang="pt-BR" sz="2400" dirty="0">
                <a:cs typeface="Calibri"/>
              </a:rPr>
              <a:t> </a:t>
            </a:r>
            <a:r>
              <a:rPr lang="pt-BR" sz="2400" dirty="0" err="1">
                <a:cs typeface="Calibri"/>
              </a:rPr>
              <a:t>also</a:t>
            </a:r>
            <a:r>
              <a:rPr lang="pt-BR" sz="2400" dirty="0">
                <a:cs typeface="Calibri"/>
              </a:rPr>
              <a:t> </a:t>
            </a:r>
            <a:r>
              <a:rPr lang="pt-BR" sz="2400" dirty="0" err="1">
                <a:cs typeface="Calibri"/>
              </a:rPr>
              <a:t>called</a:t>
            </a:r>
            <a:r>
              <a:rPr lang="pt-BR" sz="2400" dirty="0">
                <a:cs typeface="Calibri"/>
              </a:rPr>
              <a:t> a </a:t>
            </a:r>
            <a:r>
              <a:rPr lang="pt-BR" sz="2400" dirty="0" err="1">
                <a:cs typeface="Calibri"/>
              </a:rPr>
              <a:t>heliosynchronous</a:t>
            </a:r>
            <a:r>
              <a:rPr lang="pt-BR" sz="2400" dirty="0">
                <a:cs typeface="Calibri"/>
              </a:rPr>
              <a:t> </a:t>
            </a:r>
            <a:r>
              <a:rPr lang="pt-BR" sz="2400" dirty="0" err="1">
                <a:cs typeface="Calibri"/>
              </a:rPr>
              <a:t>orbit</a:t>
            </a:r>
            <a:r>
              <a:rPr lang="pt-BR" sz="2400" dirty="0">
                <a:cs typeface="Calibri"/>
              </a:rPr>
              <a:t> </a:t>
            </a:r>
            <a:r>
              <a:rPr lang="pt-BR" sz="2400" dirty="0" err="1">
                <a:cs typeface="Calibri"/>
              </a:rPr>
              <a:t>is</a:t>
            </a:r>
            <a:r>
              <a:rPr lang="pt-BR" sz="2400" dirty="0">
                <a:cs typeface="Calibri"/>
              </a:rPr>
              <a:t> a </a:t>
            </a:r>
            <a:r>
              <a:rPr lang="pt-BR" sz="2400" dirty="0" err="1">
                <a:cs typeface="Calibri"/>
              </a:rPr>
              <a:t>nearly</a:t>
            </a:r>
            <a:r>
              <a:rPr lang="pt-BR" sz="2400" dirty="0">
                <a:cs typeface="Calibri"/>
              </a:rPr>
              <a:t> polar </a:t>
            </a:r>
            <a:r>
              <a:rPr lang="pt-BR" sz="2400" dirty="0" err="1">
                <a:cs typeface="Calibri"/>
              </a:rPr>
              <a:t>orbit</a:t>
            </a:r>
            <a:r>
              <a:rPr lang="pt-BR" sz="2400" dirty="0">
                <a:cs typeface="Calibri"/>
              </a:rPr>
              <a:t> </a:t>
            </a:r>
            <a:r>
              <a:rPr lang="pt-BR" sz="2400" dirty="0" err="1">
                <a:cs typeface="Calibri"/>
              </a:rPr>
              <a:t>around</a:t>
            </a:r>
            <a:r>
              <a:rPr lang="pt-BR" sz="2400" dirty="0">
                <a:cs typeface="Calibri"/>
              </a:rPr>
              <a:t> a planet, in </a:t>
            </a:r>
            <a:r>
              <a:rPr lang="pt-BR" sz="2400" dirty="0" err="1">
                <a:cs typeface="Calibri"/>
              </a:rPr>
              <a:t>which</a:t>
            </a:r>
            <a:r>
              <a:rPr lang="pt-BR" sz="2400" dirty="0">
                <a:cs typeface="Calibri"/>
              </a:rPr>
              <a:t> </a:t>
            </a:r>
            <a:r>
              <a:rPr lang="pt-BR" sz="2400" dirty="0" err="1">
                <a:cs typeface="Calibri"/>
              </a:rPr>
              <a:t>the</a:t>
            </a:r>
            <a:r>
              <a:rPr lang="pt-BR" sz="2400" dirty="0">
                <a:cs typeface="Calibri"/>
              </a:rPr>
              <a:t> </a:t>
            </a:r>
            <a:r>
              <a:rPr lang="pt-BR" sz="2400" dirty="0" err="1">
                <a:cs typeface="Calibri"/>
              </a:rPr>
              <a:t>satellite</a:t>
            </a:r>
            <a:r>
              <a:rPr lang="pt-BR" sz="2400" dirty="0">
                <a:cs typeface="Calibri"/>
              </a:rPr>
              <a:t> passes over </a:t>
            </a:r>
            <a:r>
              <a:rPr lang="pt-BR" sz="2400" dirty="0" err="1">
                <a:cs typeface="Calibri"/>
              </a:rPr>
              <a:t>any</a:t>
            </a:r>
            <a:r>
              <a:rPr lang="pt-BR" sz="2400" dirty="0">
                <a:cs typeface="Calibri"/>
              </a:rPr>
              <a:t> </a:t>
            </a:r>
            <a:r>
              <a:rPr lang="pt-BR" sz="2400" dirty="0" err="1">
                <a:cs typeface="Calibri"/>
              </a:rPr>
              <a:t>given</a:t>
            </a:r>
            <a:r>
              <a:rPr lang="pt-BR" sz="2400" dirty="0">
                <a:cs typeface="Calibri"/>
              </a:rPr>
              <a:t> point </a:t>
            </a:r>
            <a:r>
              <a:rPr lang="pt-BR" sz="2400" dirty="0" err="1">
                <a:cs typeface="Calibri"/>
              </a:rPr>
              <a:t>of</a:t>
            </a:r>
            <a:r>
              <a:rPr lang="pt-BR" sz="2400" dirty="0">
                <a:cs typeface="Calibri"/>
              </a:rPr>
              <a:t> </a:t>
            </a:r>
            <a:r>
              <a:rPr lang="pt-BR" sz="2400" dirty="0" err="1">
                <a:cs typeface="Calibri"/>
              </a:rPr>
              <a:t>the</a:t>
            </a:r>
            <a:r>
              <a:rPr lang="pt-BR" sz="2400" dirty="0">
                <a:cs typeface="Calibri"/>
              </a:rPr>
              <a:t> </a:t>
            </a:r>
            <a:r>
              <a:rPr lang="pt-BR" sz="2400" dirty="0" err="1">
                <a:cs typeface="Calibri"/>
              </a:rPr>
              <a:t>planet's</a:t>
            </a:r>
            <a:r>
              <a:rPr lang="pt-BR" sz="2400" dirty="0">
                <a:cs typeface="Calibri"/>
              </a:rPr>
              <a:t> surface </a:t>
            </a:r>
            <a:r>
              <a:rPr lang="pt-BR" sz="2400" dirty="0" err="1">
                <a:cs typeface="Calibri"/>
              </a:rPr>
              <a:t>at</a:t>
            </a:r>
            <a:r>
              <a:rPr lang="pt-BR" sz="2400" dirty="0">
                <a:cs typeface="Calibri"/>
              </a:rPr>
              <a:t> </a:t>
            </a:r>
            <a:r>
              <a:rPr lang="pt-BR" sz="2400" dirty="0" err="1">
                <a:cs typeface="Calibri"/>
              </a:rPr>
              <a:t>the</a:t>
            </a:r>
            <a:r>
              <a:rPr lang="pt-BR" sz="2400" dirty="0">
                <a:cs typeface="Calibri"/>
              </a:rPr>
              <a:t> </a:t>
            </a:r>
            <a:r>
              <a:rPr lang="pt-BR" sz="2400" dirty="0" err="1">
                <a:cs typeface="Calibri"/>
              </a:rPr>
              <a:t>same</a:t>
            </a:r>
            <a:r>
              <a:rPr lang="pt-BR" sz="2400" dirty="0">
                <a:cs typeface="Calibri"/>
              </a:rPr>
              <a:t> local </a:t>
            </a:r>
            <a:r>
              <a:rPr lang="pt-BR" sz="2400" dirty="0" err="1">
                <a:cs typeface="Calibri"/>
              </a:rPr>
              <a:t>mean</a:t>
            </a:r>
            <a:r>
              <a:rPr lang="pt-BR" sz="2400" dirty="0">
                <a:cs typeface="Calibri"/>
              </a:rPr>
              <a:t> solar time.</a:t>
            </a:r>
          </a:p>
          <a:p>
            <a:endParaRPr lang="pt-BR" sz="2400" dirty="0">
              <a:ea typeface="+mn-lt"/>
              <a:cs typeface="+mn-lt"/>
            </a:endParaRPr>
          </a:p>
          <a:p>
            <a:r>
              <a:rPr lang="pt-BR" sz="2400" b="1" dirty="0">
                <a:cs typeface="Calibri"/>
              </a:rPr>
              <a:t>ES-L1 - </a:t>
            </a:r>
            <a:r>
              <a:rPr lang="pt-BR" sz="2400" dirty="0">
                <a:cs typeface="Calibri"/>
              </a:rPr>
              <a:t>At </a:t>
            </a:r>
            <a:r>
              <a:rPr lang="pt-BR" sz="2400" dirty="0" err="1">
                <a:cs typeface="Calibri"/>
              </a:rPr>
              <a:t>the</a:t>
            </a:r>
            <a:r>
              <a:rPr lang="pt-BR" sz="2400" dirty="0">
                <a:cs typeface="Calibri"/>
              </a:rPr>
              <a:t> Lagrange points </a:t>
            </a:r>
            <a:r>
              <a:rPr lang="pt-BR" sz="2400" dirty="0" err="1">
                <a:cs typeface="Calibri"/>
              </a:rPr>
              <a:t>the</a:t>
            </a:r>
            <a:r>
              <a:rPr lang="pt-BR" sz="2400" dirty="0">
                <a:cs typeface="Calibri"/>
              </a:rPr>
              <a:t> </a:t>
            </a:r>
            <a:r>
              <a:rPr lang="pt-BR" sz="2400" dirty="0" err="1">
                <a:cs typeface="Calibri"/>
              </a:rPr>
              <a:t>gravitational</a:t>
            </a:r>
            <a:r>
              <a:rPr lang="pt-BR" sz="2400" dirty="0">
                <a:cs typeface="Calibri"/>
              </a:rPr>
              <a:t> forces </a:t>
            </a:r>
            <a:r>
              <a:rPr lang="pt-BR" sz="2400" dirty="0" err="1">
                <a:cs typeface="Calibri"/>
              </a:rPr>
              <a:t>of</a:t>
            </a:r>
            <a:r>
              <a:rPr lang="pt-BR" sz="2400" dirty="0">
                <a:cs typeface="Calibri"/>
              </a:rPr>
              <a:t> </a:t>
            </a:r>
            <a:r>
              <a:rPr lang="pt-BR" sz="2400" dirty="0" err="1">
                <a:cs typeface="Calibri"/>
              </a:rPr>
              <a:t>the</a:t>
            </a:r>
            <a:r>
              <a:rPr lang="pt-BR" sz="2400" dirty="0">
                <a:cs typeface="Calibri"/>
              </a:rPr>
              <a:t> </a:t>
            </a:r>
            <a:r>
              <a:rPr lang="pt-BR" sz="2400" dirty="0" err="1">
                <a:cs typeface="Calibri"/>
              </a:rPr>
              <a:t>two</a:t>
            </a:r>
            <a:r>
              <a:rPr lang="pt-BR" sz="2400" dirty="0">
                <a:cs typeface="Calibri"/>
              </a:rPr>
              <a:t> </a:t>
            </a:r>
            <a:r>
              <a:rPr lang="pt-BR" sz="2400" dirty="0" err="1">
                <a:cs typeface="Calibri"/>
              </a:rPr>
              <a:t>large</a:t>
            </a:r>
            <a:r>
              <a:rPr lang="pt-BR" sz="2400" dirty="0">
                <a:cs typeface="Calibri"/>
              </a:rPr>
              <a:t> </a:t>
            </a:r>
            <a:r>
              <a:rPr lang="pt-BR" sz="2400" dirty="0" err="1">
                <a:cs typeface="Calibri"/>
              </a:rPr>
              <a:t>bodies</a:t>
            </a:r>
            <a:r>
              <a:rPr lang="pt-BR" sz="2400" dirty="0">
                <a:cs typeface="Calibri"/>
              </a:rPr>
              <a:t> </a:t>
            </a:r>
            <a:r>
              <a:rPr lang="pt-BR" sz="2400" dirty="0" err="1">
                <a:cs typeface="Calibri"/>
              </a:rPr>
              <a:t>cancel</a:t>
            </a:r>
            <a:r>
              <a:rPr lang="pt-BR" sz="2400" dirty="0">
                <a:cs typeface="Calibri"/>
              </a:rPr>
              <a:t> out in </a:t>
            </a:r>
            <a:r>
              <a:rPr lang="pt-BR" sz="2400" dirty="0" err="1">
                <a:cs typeface="Calibri"/>
              </a:rPr>
              <a:t>such</a:t>
            </a:r>
            <a:r>
              <a:rPr lang="pt-BR" sz="2400" dirty="0">
                <a:cs typeface="Calibri"/>
              </a:rPr>
              <a:t> a </a:t>
            </a:r>
            <a:r>
              <a:rPr lang="pt-BR" sz="2400" dirty="0" err="1">
                <a:cs typeface="Calibri"/>
              </a:rPr>
              <a:t>way</a:t>
            </a:r>
            <a:r>
              <a:rPr lang="pt-BR" sz="2400" dirty="0">
                <a:cs typeface="Calibri"/>
              </a:rPr>
              <a:t> </a:t>
            </a:r>
            <a:r>
              <a:rPr lang="pt-BR" sz="2400" dirty="0" err="1">
                <a:cs typeface="Calibri"/>
              </a:rPr>
              <a:t>that</a:t>
            </a:r>
            <a:r>
              <a:rPr lang="pt-BR" sz="2400" dirty="0">
                <a:cs typeface="Calibri"/>
              </a:rPr>
              <a:t> a </a:t>
            </a:r>
            <a:r>
              <a:rPr lang="pt-BR" sz="2400" dirty="0" err="1">
                <a:cs typeface="Calibri"/>
              </a:rPr>
              <a:t>small</a:t>
            </a:r>
            <a:r>
              <a:rPr lang="pt-BR" sz="2400" dirty="0">
                <a:cs typeface="Calibri"/>
              </a:rPr>
              <a:t> </a:t>
            </a:r>
            <a:r>
              <a:rPr lang="pt-BR" sz="2400" dirty="0" err="1">
                <a:cs typeface="Calibri"/>
              </a:rPr>
              <a:t>object</a:t>
            </a:r>
            <a:r>
              <a:rPr lang="pt-BR" sz="2400" dirty="0">
                <a:cs typeface="Calibri"/>
              </a:rPr>
              <a:t> </a:t>
            </a:r>
            <a:r>
              <a:rPr lang="pt-BR" sz="2400" dirty="0" err="1">
                <a:cs typeface="Calibri"/>
              </a:rPr>
              <a:t>placed</a:t>
            </a:r>
            <a:r>
              <a:rPr lang="pt-BR" sz="2400" dirty="0">
                <a:cs typeface="Calibri"/>
              </a:rPr>
              <a:t> in </a:t>
            </a:r>
            <a:r>
              <a:rPr lang="pt-BR" sz="2400" dirty="0" err="1">
                <a:cs typeface="Calibri"/>
              </a:rPr>
              <a:t>orbit</a:t>
            </a:r>
            <a:r>
              <a:rPr lang="pt-BR" sz="2400" dirty="0">
                <a:cs typeface="Calibri"/>
              </a:rPr>
              <a:t> </a:t>
            </a:r>
            <a:r>
              <a:rPr lang="pt-BR" sz="2400" dirty="0" err="1">
                <a:cs typeface="Calibri"/>
              </a:rPr>
              <a:t>there</a:t>
            </a:r>
            <a:r>
              <a:rPr lang="pt-BR" sz="2400" dirty="0">
                <a:cs typeface="Calibri"/>
              </a:rPr>
              <a:t> </a:t>
            </a:r>
            <a:r>
              <a:rPr lang="pt-BR" sz="2400" dirty="0" err="1">
                <a:cs typeface="Calibri"/>
              </a:rPr>
              <a:t>is</a:t>
            </a:r>
            <a:r>
              <a:rPr lang="pt-BR" sz="2400" dirty="0">
                <a:cs typeface="Calibri"/>
              </a:rPr>
              <a:t> in </a:t>
            </a:r>
            <a:r>
              <a:rPr lang="pt-BR" sz="2400" dirty="0" err="1">
                <a:cs typeface="Calibri"/>
              </a:rPr>
              <a:t>equilibrium</a:t>
            </a:r>
            <a:r>
              <a:rPr lang="pt-BR" sz="2400" dirty="0">
                <a:cs typeface="Calibri"/>
              </a:rPr>
              <a:t> </a:t>
            </a:r>
            <a:r>
              <a:rPr lang="pt-BR" sz="2400" dirty="0" err="1">
                <a:cs typeface="Calibri"/>
              </a:rPr>
              <a:t>relative</a:t>
            </a:r>
            <a:r>
              <a:rPr lang="pt-BR" sz="2400" dirty="0">
                <a:cs typeface="Calibri"/>
              </a:rPr>
              <a:t> </a:t>
            </a:r>
            <a:r>
              <a:rPr lang="pt-BR" sz="2400" dirty="0" err="1">
                <a:cs typeface="Calibri"/>
              </a:rPr>
              <a:t>to</a:t>
            </a:r>
            <a:r>
              <a:rPr lang="pt-BR" sz="2400" dirty="0">
                <a:cs typeface="Calibri"/>
              </a:rPr>
              <a:t> </a:t>
            </a:r>
            <a:r>
              <a:rPr lang="pt-BR" sz="2400" dirty="0" err="1">
                <a:cs typeface="Calibri"/>
              </a:rPr>
              <a:t>the</a:t>
            </a:r>
            <a:r>
              <a:rPr lang="pt-BR" sz="2400" dirty="0">
                <a:cs typeface="Calibri"/>
              </a:rPr>
              <a:t> center </a:t>
            </a:r>
            <a:r>
              <a:rPr lang="pt-BR" sz="2400" dirty="0" err="1">
                <a:cs typeface="Calibri"/>
              </a:rPr>
              <a:t>of</a:t>
            </a:r>
            <a:r>
              <a:rPr lang="pt-BR" sz="2400" dirty="0">
                <a:cs typeface="Calibri"/>
              </a:rPr>
              <a:t> </a:t>
            </a:r>
            <a:r>
              <a:rPr lang="pt-BR" sz="2400" dirty="0" err="1">
                <a:cs typeface="Calibri"/>
              </a:rPr>
              <a:t>mass</a:t>
            </a:r>
            <a:r>
              <a:rPr lang="pt-BR" sz="2400" dirty="0">
                <a:cs typeface="Calibri"/>
              </a:rPr>
              <a:t> </a:t>
            </a:r>
            <a:r>
              <a:rPr lang="pt-BR" sz="2400" dirty="0" err="1">
                <a:cs typeface="Calibri"/>
              </a:rPr>
              <a:t>of</a:t>
            </a:r>
            <a:r>
              <a:rPr lang="pt-BR" sz="2400" dirty="0">
                <a:cs typeface="Calibri"/>
              </a:rPr>
              <a:t> </a:t>
            </a:r>
            <a:r>
              <a:rPr lang="pt-BR" sz="2400" dirty="0" err="1">
                <a:cs typeface="Calibri"/>
              </a:rPr>
              <a:t>the</a:t>
            </a:r>
            <a:r>
              <a:rPr lang="pt-BR" sz="2400" dirty="0">
                <a:cs typeface="Calibri"/>
              </a:rPr>
              <a:t> </a:t>
            </a:r>
            <a:r>
              <a:rPr lang="pt-BR" sz="2400" dirty="0" err="1">
                <a:cs typeface="Calibri"/>
              </a:rPr>
              <a:t>large</a:t>
            </a:r>
            <a:r>
              <a:rPr lang="pt-BR" sz="2400" dirty="0">
                <a:cs typeface="Calibri"/>
              </a:rPr>
              <a:t> </a:t>
            </a:r>
            <a:r>
              <a:rPr lang="pt-BR" sz="2400" dirty="0" err="1">
                <a:cs typeface="Calibri"/>
              </a:rPr>
              <a:t>bodies</a:t>
            </a:r>
            <a:r>
              <a:rPr lang="pt-BR" sz="2400" dirty="0">
                <a:cs typeface="Calibri"/>
              </a:rPr>
              <a:t>. L1 </a:t>
            </a:r>
            <a:r>
              <a:rPr lang="pt-BR" sz="2400" dirty="0" err="1">
                <a:cs typeface="Calibri"/>
              </a:rPr>
              <a:t>is</a:t>
            </a:r>
            <a:r>
              <a:rPr lang="pt-BR" sz="2400" dirty="0">
                <a:cs typeface="Calibri"/>
              </a:rPr>
              <a:t> </a:t>
            </a:r>
            <a:r>
              <a:rPr lang="pt-BR" sz="2400" dirty="0" err="1">
                <a:cs typeface="Calibri"/>
              </a:rPr>
              <a:t>one</a:t>
            </a:r>
            <a:r>
              <a:rPr lang="pt-BR" sz="2400" dirty="0">
                <a:cs typeface="Calibri"/>
              </a:rPr>
              <a:t> </a:t>
            </a:r>
            <a:r>
              <a:rPr lang="pt-BR" sz="2400" dirty="0" err="1">
                <a:cs typeface="Calibri"/>
              </a:rPr>
              <a:t>such</a:t>
            </a:r>
            <a:r>
              <a:rPr lang="pt-BR" sz="2400" dirty="0">
                <a:cs typeface="Calibri"/>
              </a:rPr>
              <a:t> point </a:t>
            </a:r>
            <a:r>
              <a:rPr lang="pt-BR" sz="2400" dirty="0" err="1">
                <a:cs typeface="Calibri"/>
              </a:rPr>
              <a:t>between</a:t>
            </a:r>
            <a:r>
              <a:rPr lang="pt-BR" sz="2400" dirty="0">
                <a:cs typeface="Calibri"/>
              </a:rPr>
              <a:t> </a:t>
            </a:r>
            <a:r>
              <a:rPr lang="pt-BR" sz="2400" dirty="0" err="1">
                <a:cs typeface="Calibri"/>
              </a:rPr>
              <a:t>the</a:t>
            </a:r>
            <a:r>
              <a:rPr lang="pt-BR" sz="2400" dirty="0">
                <a:cs typeface="Calibri"/>
              </a:rPr>
              <a:t> </a:t>
            </a:r>
            <a:r>
              <a:rPr lang="pt-BR" sz="2400" dirty="0" err="1">
                <a:cs typeface="Calibri"/>
              </a:rPr>
              <a:t>sun</a:t>
            </a:r>
            <a:r>
              <a:rPr lang="pt-BR" sz="2400" dirty="0">
                <a:cs typeface="Calibri"/>
              </a:rPr>
              <a:t> </a:t>
            </a:r>
            <a:r>
              <a:rPr lang="pt-BR" sz="2400" dirty="0" err="1">
                <a:cs typeface="Calibri"/>
              </a:rPr>
              <a:t>and</a:t>
            </a:r>
            <a:r>
              <a:rPr lang="pt-BR" sz="2400" dirty="0">
                <a:cs typeface="Calibri"/>
              </a:rPr>
              <a:t> </a:t>
            </a:r>
            <a:r>
              <a:rPr lang="pt-BR" sz="2400" dirty="0" err="1">
                <a:cs typeface="Calibri"/>
              </a:rPr>
              <a:t>the</a:t>
            </a:r>
            <a:r>
              <a:rPr lang="pt-BR" sz="2400" dirty="0">
                <a:cs typeface="Calibri"/>
              </a:rPr>
              <a:t> </a:t>
            </a:r>
            <a:r>
              <a:rPr lang="pt-BR" sz="2400" dirty="0" err="1">
                <a:cs typeface="Calibri"/>
              </a:rPr>
              <a:t>earth</a:t>
            </a:r>
            <a:r>
              <a:rPr lang="pt-BR" sz="2400" dirty="0">
                <a:cs typeface="Calibri"/>
              </a:rPr>
              <a:t>.</a:t>
            </a:r>
            <a:endParaRPr lang="pt-BR" sz="2400" dirty="0">
              <a:ea typeface="+mn-lt"/>
              <a:cs typeface="+mn-lt"/>
            </a:endParaRPr>
          </a:p>
          <a:p>
            <a:pPr marL="0" indent="0">
              <a:buNone/>
            </a:pPr>
            <a:endParaRPr lang="pt-BR" sz="2400" dirty="0">
              <a:cs typeface="Calibri"/>
            </a:endParaRPr>
          </a:p>
          <a:p>
            <a:r>
              <a:rPr lang="pt-BR" sz="2400" b="1" dirty="0">
                <a:cs typeface="Calibri"/>
              </a:rPr>
              <a:t>HEO </a:t>
            </a:r>
            <a:r>
              <a:rPr lang="pt-BR" sz="2400" dirty="0">
                <a:cs typeface="Calibri"/>
              </a:rPr>
              <a:t>A </a:t>
            </a:r>
            <a:r>
              <a:rPr lang="pt-BR" sz="2400" dirty="0" err="1">
                <a:cs typeface="Calibri"/>
              </a:rPr>
              <a:t>highly</a:t>
            </a:r>
            <a:r>
              <a:rPr lang="pt-BR" sz="2400" dirty="0">
                <a:cs typeface="Calibri"/>
              </a:rPr>
              <a:t> </a:t>
            </a:r>
            <a:r>
              <a:rPr lang="pt-BR" sz="2400" dirty="0" err="1">
                <a:cs typeface="Calibri"/>
              </a:rPr>
              <a:t>elliptical</a:t>
            </a:r>
            <a:r>
              <a:rPr lang="pt-BR" sz="2400" dirty="0">
                <a:cs typeface="Calibri"/>
              </a:rPr>
              <a:t> </a:t>
            </a:r>
            <a:r>
              <a:rPr lang="pt-BR" sz="2400" dirty="0" err="1">
                <a:cs typeface="Calibri"/>
              </a:rPr>
              <a:t>orbit</a:t>
            </a:r>
            <a:r>
              <a:rPr lang="pt-BR" sz="2400" dirty="0">
                <a:cs typeface="Calibri"/>
              </a:rPr>
              <a:t>, </a:t>
            </a:r>
            <a:r>
              <a:rPr lang="pt-BR" sz="2400" dirty="0" err="1">
                <a:cs typeface="Calibri"/>
              </a:rPr>
              <a:t>is</a:t>
            </a:r>
            <a:r>
              <a:rPr lang="pt-BR" sz="2400" dirty="0">
                <a:cs typeface="Calibri"/>
              </a:rPr>
              <a:t> </a:t>
            </a:r>
            <a:r>
              <a:rPr lang="pt-BR" sz="2400" dirty="0" err="1">
                <a:cs typeface="Calibri"/>
              </a:rPr>
              <a:t>an</a:t>
            </a:r>
            <a:r>
              <a:rPr lang="pt-BR" sz="2400" dirty="0">
                <a:cs typeface="Calibri"/>
              </a:rPr>
              <a:t> </a:t>
            </a:r>
            <a:r>
              <a:rPr lang="pt-BR" sz="2400" dirty="0" err="1">
                <a:cs typeface="Calibri"/>
              </a:rPr>
              <a:t>elliptic</a:t>
            </a:r>
            <a:r>
              <a:rPr lang="pt-BR" sz="2400" dirty="0">
                <a:cs typeface="Calibri"/>
              </a:rPr>
              <a:t> </a:t>
            </a:r>
            <a:r>
              <a:rPr lang="pt-BR" sz="2400" dirty="0" err="1">
                <a:cs typeface="Calibri"/>
              </a:rPr>
              <a:t>orbit</a:t>
            </a:r>
            <a:r>
              <a:rPr lang="pt-BR" sz="2400" dirty="0">
                <a:cs typeface="Calibri"/>
              </a:rPr>
              <a:t> </a:t>
            </a:r>
            <a:r>
              <a:rPr lang="pt-BR" sz="2400" dirty="0" err="1">
                <a:cs typeface="Calibri"/>
              </a:rPr>
              <a:t>with</a:t>
            </a:r>
            <a:r>
              <a:rPr lang="pt-BR" sz="2400" dirty="0">
                <a:cs typeface="Calibri"/>
              </a:rPr>
              <a:t> high </a:t>
            </a:r>
            <a:r>
              <a:rPr lang="pt-BR" sz="2400" dirty="0" err="1">
                <a:cs typeface="Calibri"/>
              </a:rPr>
              <a:t>eccentricity</a:t>
            </a:r>
            <a:r>
              <a:rPr lang="pt-BR" sz="2400" dirty="0">
                <a:cs typeface="Calibri"/>
              </a:rPr>
              <a:t>, </a:t>
            </a:r>
            <a:r>
              <a:rPr lang="pt-BR" sz="2400" dirty="0" err="1">
                <a:cs typeface="Calibri"/>
              </a:rPr>
              <a:t>usually</a:t>
            </a:r>
            <a:r>
              <a:rPr lang="pt-BR" sz="2400" dirty="0">
                <a:cs typeface="Calibri"/>
              </a:rPr>
              <a:t> </a:t>
            </a:r>
            <a:r>
              <a:rPr lang="pt-BR" sz="2400" dirty="0" err="1">
                <a:cs typeface="Calibri"/>
              </a:rPr>
              <a:t>referring</a:t>
            </a:r>
            <a:r>
              <a:rPr lang="pt-BR" sz="2400" dirty="0">
                <a:cs typeface="Calibri"/>
              </a:rPr>
              <a:t> </a:t>
            </a:r>
            <a:r>
              <a:rPr lang="pt-BR" sz="2400" dirty="0" err="1">
                <a:cs typeface="Calibri"/>
              </a:rPr>
              <a:t>to</a:t>
            </a:r>
            <a:r>
              <a:rPr lang="pt-BR" sz="2400" dirty="0">
                <a:cs typeface="Calibri"/>
              </a:rPr>
              <a:t> </a:t>
            </a:r>
            <a:r>
              <a:rPr lang="pt-BR" sz="2400" dirty="0" err="1">
                <a:cs typeface="Calibri"/>
              </a:rPr>
              <a:t>one</a:t>
            </a:r>
            <a:r>
              <a:rPr lang="pt-BR" sz="2400" dirty="0">
                <a:cs typeface="Calibri"/>
              </a:rPr>
              <a:t> </a:t>
            </a:r>
            <a:r>
              <a:rPr lang="pt-BR" sz="2400" dirty="0" err="1">
                <a:cs typeface="Calibri"/>
              </a:rPr>
              <a:t>around</a:t>
            </a:r>
            <a:r>
              <a:rPr lang="pt-BR" sz="2400" dirty="0">
                <a:cs typeface="Calibri"/>
              </a:rPr>
              <a:t> Earth.</a:t>
            </a:r>
            <a:endParaRPr lang="pt-BR" sz="2400" dirty="0">
              <a:ea typeface="+mn-lt"/>
              <a:cs typeface="+mn-lt"/>
            </a:endParaRPr>
          </a:p>
          <a:p>
            <a:pPr marL="0" indent="0">
              <a:buNone/>
            </a:pPr>
            <a:endParaRPr lang="pt-BR" sz="2400" dirty="0">
              <a:ea typeface="+mn-lt"/>
              <a:cs typeface="+mn-lt"/>
            </a:endParaRPr>
          </a:p>
        </p:txBody>
      </p:sp>
      <p:cxnSp>
        <p:nvCxnSpPr>
          <p:cNvPr id="5" name="Conector de Seta Reta 4">
            <a:extLst>
              <a:ext uri="{FF2B5EF4-FFF2-40B4-BE49-F238E27FC236}">
                <a16:creationId xmlns:a16="http://schemas.microsoft.com/office/drawing/2014/main" id="{8E381D2F-6FF1-46AF-8847-B220425B6E91}"/>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963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754ECEA-B2C1-49D2-B411-D878EEDC6A97}"/>
              </a:ext>
            </a:extLst>
          </p:cNvPr>
          <p:cNvSpPr>
            <a:spLocks noGrp="1"/>
          </p:cNvSpPr>
          <p:nvPr>
            <p:ph idx="1"/>
          </p:nvPr>
        </p:nvSpPr>
        <p:spPr>
          <a:xfrm>
            <a:off x="493143" y="546040"/>
            <a:ext cx="11421373" cy="6076621"/>
          </a:xfrm>
        </p:spPr>
        <p:txBody>
          <a:bodyPr lIns="91440" tIns="45720" rIns="91440" bIns="45720" anchor="t"/>
          <a:lstStyle/>
          <a:p>
            <a:r>
              <a:rPr lang="pt-BR" sz="2400" b="1" dirty="0">
                <a:ea typeface="+mn-lt"/>
                <a:cs typeface="+mn-lt"/>
              </a:rPr>
              <a:t>ISS - </a:t>
            </a:r>
            <a:r>
              <a:rPr lang="pt-BR" sz="2400" dirty="0">
                <a:ea typeface="+mn-lt"/>
                <a:cs typeface="+mn-lt"/>
              </a:rPr>
              <a:t>A modular </a:t>
            </a:r>
            <a:r>
              <a:rPr lang="pt-BR" sz="2400" dirty="0" err="1">
                <a:ea typeface="+mn-lt"/>
                <a:cs typeface="+mn-lt"/>
              </a:rPr>
              <a:t>space</a:t>
            </a:r>
            <a:r>
              <a:rPr lang="pt-BR" sz="2400" dirty="0">
                <a:ea typeface="+mn-lt"/>
                <a:cs typeface="+mn-lt"/>
              </a:rPr>
              <a:t> </a:t>
            </a:r>
            <a:r>
              <a:rPr lang="pt-BR" sz="2400" dirty="0" err="1">
                <a:ea typeface="+mn-lt"/>
                <a:cs typeface="+mn-lt"/>
              </a:rPr>
              <a:t>station</a:t>
            </a:r>
            <a:r>
              <a:rPr lang="pt-BR" sz="2400" dirty="0">
                <a:ea typeface="+mn-lt"/>
                <a:cs typeface="+mn-lt"/>
              </a:rPr>
              <a:t> (</a:t>
            </a:r>
            <a:r>
              <a:rPr lang="pt-BR" sz="2400" dirty="0" err="1">
                <a:ea typeface="+mn-lt"/>
                <a:cs typeface="+mn-lt"/>
              </a:rPr>
              <a:t>habitable</a:t>
            </a:r>
            <a:r>
              <a:rPr lang="pt-BR" sz="2400" dirty="0">
                <a:ea typeface="+mn-lt"/>
                <a:cs typeface="+mn-lt"/>
              </a:rPr>
              <a:t> artificial </a:t>
            </a:r>
            <a:r>
              <a:rPr lang="pt-BR" sz="2400" dirty="0" err="1">
                <a:ea typeface="+mn-lt"/>
                <a:cs typeface="+mn-lt"/>
              </a:rPr>
              <a:t>satellite</a:t>
            </a:r>
            <a:r>
              <a:rPr lang="pt-BR" sz="2400" dirty="0">
                <a:ea typeface="+mn-lt"/>
                <a:cs typeface="+mn-lt"/>
              </a:rPr>
              <a:t>) in </a:t>
            </a:r>
            <a:r>
              <a:rPr lang="pt-BR" sz="2400" dirty="0" err="1">
                <a:ea typeface="+mn-lt"/>
                <a:cs typeface="+mn-lt"/>
              </a:rPr>
              <a:t>low</a:t>
            </a:r>
            <a:r>
              <a:rPr lang="pt-BR" sz="2400" dirty="0">
                <a:ea typeface="+mn-lt"/>
                <a:cs typeface="+mn-lt"/>
              </a:rPr>
              <a:t> Earth </a:t>
            </a:r>
            <a:r>
              <a:rPr lang="pt-BR" sz="2400" dirty="0" err="1">
                <a:ea typeface="+mn-lt"/>
                <a:cs typeface="+mn-lt"/>
              </a:rPr>
              <a:t>orbit</a:t>
            </a:r>
            <a:r>
              <a:rPr lang="pt-BR" sz="2400" dirty="0">
                <a:ea typeface="+mn-lt"/>
                <a:cs typeface="+mn-lt"/>
              </a:rPr>
              <a:t>. It </a:t>
            </a:r>
            <a:r>
              <a:rPr lang="pt-BR" sz="2400" dirty="0" err="1">
                <a:ea typeface="+mn-lt"/>
                <a:cs typeface="+mn-lt"/>
              </a:rPr>
              <a:t>is</a:t>
            </a:r>
            <a:r>
              <a:rPr lang="pt-BR" sz="2400" dirty="0">
                <a:ea typeface="+mn-lt"/>
                <a:cs typeface="+mn-lt"/>
              </a:rPr>
              <a:t> a </a:t>
            </a:r>
            <a:r>
              <a:rPr lang="pt-BR" sz="2400" dirty="0" err="1">
                <a:ea typeface="+mn-lt"/>
                <a:cs typeface="+mn-lt"/>
              </a:rPr>
              <a:t>multinational</a:t>
            </a:r>
            <a:r>
              <a:rPr lang="pt-BR" sz="2400" dirty="0">
                <a:ea typeface="+mn-lt"/>
                <a:cs typeface="+mn-lt"/>
              </a:rPr>
              <a:t> </a:t>
            </a:r>
            <a:r>
              <a:rPr lang="pt-BR" sz="2400" dirty="0" err="1">
                <a:ea typeface="+mn-lt"/>
                <a:cs typeface="+mn-lt"/>
              </a:rPr>
              <a:t>collaborative</a:t>
            </a:r>
            <a:r>
              <a:rPr lang="pt-BR" sz="2400" dirty="0">
                <a:ea typeface="+mn-lt"/>
                <a:cs typeface="+mn-lt"/>
              </a:rPr>
              <a:t> </a:t>
            </a:r>
            <a:r>
              <a:rPr lang="pt-BR" sz="2400" dirty="0" err="1">
                <a:ea typeface="+mn-lt"/>
                <a:cs typeface="+mn-lt"/>
              </a:rPr>
              <a:t>project</a:t>
            </a:r>
            <a:r>
              <a:rPr lang="pt-BR" sz="2400" dirty="0">
                <a:ea typeface="+mn-lt"/>
                <a:cs typeface="+mn-lt"/>
              </a:rPr>
              <a:t> </a:t>
            </a:r>
            <a:r>
              <a:rPr lang="pt-BR" sz="2400" dirty="0" err="1">
                <a:ea typeface="+mn-lt"/>
                <a:cs typeface="+mn-lt"/>
              </a:rPr>
              <a:t>between</a:t>
            </a:r>
            <a:r>
              <a:rPr lang="pt-BR" sz="2400" dirty="0">
                <a:ea typeface="+mn-lt"/>
                <a:cs typeface="+mn-lt"/>
              </a:rPr>
              <a:t> </a:t>
            </a:r>
            <a:r>
              <a:rPr lang="pt-BR" sz="2400" dirty="0" err="1">
                <a:ea typeface="+mn-lt"/>
                <a:cs typeface="+mn-lt"/>
              </a:rPr>
              <a:t>five</a:t>
            </a:r>
            <a:r>
              <a:rPr lang="pt-BR" sz="2400" dirty="0">
                <a:ea typeface="+mn-lt"/>
                <a:cs typeface="+mn-lt"/>
              </a:rPr>
              <a:t> </a:t>
            </a:r>
            <a:r>
              <a:rPr lang="pt-BR" sz="2400" dirty="0" err="1">
                <a:ea typeface="+mn-lt"/>
                <a:cs typeface="+mn-lt"/>
              </a:rPr>
              <a:t>participating</a:t>
            </a:r>
            <a:r>
              <a:rPr lang="pt-BR" sz="2400" dirty="0">
                <a:ea typeface="+mn-lt"/>
                <a:cs typeface="+mn-lt"/>
              </a:rPr>
              <a:t> </a:t>
            </a:r>
            <a:r>
              <a:rPr lang="pt-BR" sz="2400" dirty="0" err="1">
                <a:ea typeface="+mn-lt"/>
                <a:cs typeface="+mn-lt"/>
              </a:rPr>
              <a:t>space</a:t>
            </a:r>
            <a:r>
              <a:rPr lang="pt-BR" sz="2400" dirty="0">
                <a:ea typeface="+mn-lt"/>
                <a:cs typeface="+mn-lt"/>
              </a:rPr>
              <a:t> agencies: NASA (United States), </a:t>
            </a:r>
            <a:r>
              <a:rPr lang="pt-BR" sz="2400" dirty="0" err="1">
                <a:ea typeface="+mn-lt"/>
                <a:cs typeface="+mn-lt"/>
              </a:rPr>
              <a:t>Roscosmos</a:t>
            </a:r>
            <a:r>
              <a:rPr lang="pt-BR" sz="2400" dirty="0">
                <a:ea typeface="+mn-lt"/>
                <a:cs typeface="+mn-lt"/>
              </a:rPr>
              <a:t> (</a:t>
            </a:r>
            <a:r>
              <a:rPr lang="pt-BR" sz="2400" dirty="0" err="1">
                <a:ea typeface="+mn-lt"/>
                <a:cs typeface="+mn-lt"/>
              </a:rPr>
              <a:t>Russia</a:t>
            </a:r>
            <a:r>
              <a:rPr lang="pt-BR" sz="2400" dirty="0">
                <a:ea typeface="+mn-lt"/>
                <a:cs typeface="+mn-lt"/>
              </a:rPr>
              <a:t>), JAXA (</a:t>
            </a:r>
            <a:r>
              <a:rPr lang="pt-BR" sz="2400" dirty="0" err="1">
                <a:ea typeface="+mn-lt"/>
                <a:cs typeface="+mn-lt"/>
              </a:rPr>
              <a:t>Japan</a:t>
            </a:r>
            <a:r>
              <a:rPr lang="pt-BR" sz="2400" dirty="0">
                <a:ea typeface="+mn-lt"/>
                <a:cs typeface="+mn-lt"/>
              </a:rPr>
              <a:t>), ESA (</a:t>
            </a:r>
            <a:r>
              <a:rPr lang="pt-BR" sz="2400" dirty="0" err="1">
                <a:ea typeface="+mn-lt"/>
                <a:cs typeface="+mn-lt"/>
              </a:rPr>
              <a:t>Europe</a:t>
            </a:r>
            <a:r>
              <a:rPr lang="pt-BR" sz="2400" dirty="0">
                <a:ea typeface="+mn-lt"/>
                <a:cs typeface="+mn-lt"/>
              </a:rPr>
              <a:t>), </a:t>
            </a:r>
            <a:r>
              <a:rPr lang="pt-BR" sz="2400" dirty="0" err="1">
                <a:ea typeface="+mn-lt"/>
                <a:cs typeface="+mn-lt"/>
              </a:rPr>
              <a:t>and</a:t>
            </a:r>
            <a:r>
              <a:rPr lang="pt-BR" sz="2400" dirty="0">
                <a:ea typeface="+mn-lt"/>
                <a:cs typeface="+mn-lt"/>
              </a:rPr>
              <a:t> CSA (Canada).</a:t>
            </a:r>
            <a:endParaRPr lang="pt-BR" sz="2400" u="sng" dirty="0">
              <a:ea typeface="+mn-lt"/>
              <a:cs typeface="+mn-lt"/>
            </a:endParaRPr>
          </a:p>
          <a:p>
            <a:r>
              <a:rPr lang="pt-BR" sz="2400" b="1" dirty="0">
                <a:ea typeface="+mn-lt"/>
                <a:cs typeface="+mn-lt"/>
              </a:rPr>
              <a:t>MEO - </a:t>
            </a:r>
            <a:r>
              <a:rPr lang="pt-BR" sz="2400" dirty="0" err="1">
                <a:ea typeface="+mn-lt"/>
                <a:cs typeface="+mn-lt"/>
              </a:rPr>
              <a:t>Geocentric</a:t>
            </a:r>
            <a:r>
              <a:rPr lang="pt-BR" sz="2400" dirty="0">
                <a:ea typeface="+mn-lt"/>
                <a:cs typeface="+mn-lt"/>
              </a:rPr>
              <a:t> </a:t>
            </a:r>
            <a:r>
              <a:rPr lang="pt-BR" sz="2400" dirty="0" err="1">
                <a:ea typeface="+mn-lt"/>
                <a:cs typeface="+mn-lt"/>
              </a:rPr>
              <a:t>orbits</a:t>
            </a:r>
            <a:r>
              <a:rPr lang="pt-BR" sz="2400" dirty="0">
                <a:ea typeface="+mn-lt"/>
                <a:cs typeface="+mn-lt"/>
              </a:rPr>
              <a:t> </a:t>
            </a:r>
            <a:r>
              <a:rPr lang="pt-BR" sz="2400" dirty="0" err="1">
                <a:ea typeface="+mn-lt"/>
                <a:cs typeface="+mn-lt"/>
              </a:rPr>
              <a:t>ranging</a:t>
            </a:r>
            <a:r>
              <a:rPr lang="pt-BR" sz="2400" dirty="0">
                <a:ea typeface="+mn-lt"/>
                <a:cs typeface="+mn-lt"/>
              </a:rPr>
              <a:t> in altitude </a:t>
            </a:r>
            <a:r>
              <a:rPr lang="pt-BR" sz="2400" dirty="0" err="1">
                <a:ea typeface="+mn-lt"/>
                <a:cs typeface="+mn-lt"/>
              </a:rPr>
              <a:t>from</a:t>
            </a:r>
            <a:r>
              <a:rPr lang="pt-BR" sz="2400" dirty="0">
                <a:ea typeface="+mn-lt"/>
                <a:cs typeface="+mn-lt"/>
              </a:rPr>
              <a:t> 2,000 km (1,200 mi) </a:t>
            </a:r>
            <a:r>
              <a:rPr lang="pt-BR" sz="2400" dirty="0" err="1">
                <a:ea typeface="+mn-lt"/>
                <a:cs typeface="+mn-lt"/>
              </a:rPr>
              <a:t>to</a:t>
            </a:r>
            <a:r>
              <a:rPr lang="pt-BR" sz="2400" dirty="0">
                <a:ea typeface="+mn-lt"/>
                <a:cs typeface="+mn-lt"/>
              </a:rPr>
              <a:t> </a:t>
            </a:r>
            <a:r>
              <a:rPr lang="pt-BR" sz="2400" dirty="0" err="1">
                <a:ea typeface="+mn-lt"/>
                <a:cs typeface="+mn-lt"/>
              </a:rPr>
              <a:t>just</a:t>
            </a:r>
            <a:r>
              <a:rPr lang="pt-BR" sz="2400" dirty="0">
                <a:ea typeface="+mn-lt"/>
                <a:cs typeface="+mn-lt"/>
              </a:rPr>
              <a:t> </a:t>
            </a:r>
            <a:r>
              <a:rPr lang="pt-BR" sz="2400" dirty="0" err="1">
                <a:ea typeface="+mn-lt"/>
                <a:cs typeface="+mn-lt"/>
              </a:rPr>
              <a:t>below</a:t>
            </a:r>
            <a:r>
              <a:rPr lang="pt-BR" sz="2400" dirty="0">
                <a:ea typeface="+mn-lt"/>
                <a:cs typeface="+mn-lt"/>
              </a:rPr>
              <a:t> </a:t>
            </a:r>
            <a:r>
              <a:rPr lang="pt-BR" sz="2400" dirty="0" err="1">
                <a:ea typeface="+mn-lt"/>
                <a:cs typeface="+mn-lt"/>
              </a:rPr>
              <a:t>geosynchronous</a:t>
            </a:r>
            <a:r>
              <a:rPr lang="pt-BR" sz="2400" dirty="0">
                <a:ea typeface="+mn-lt"/>
                <a:cs typeface="+mn-lt"/>
              </a:rPr>
              <a:t> </a:t>
            </a:r>
            <a:r>
              <a:rPr lang="pt-BR" sz="2400" dirty="0" err="1">
                <a:ea typeface="+mn-lt"/>
                <a:cs typeface="+mn-lt"/>
              </a:rPr>
              <a:t>orbit</a:t>
            </a:r>
            <a:r>
              <a:rPr lang="pt-BR" sz="2400" dirty="0">
                <a:ea typeface="+mn-lt"/>
                <a:cs typeface="+mn-lt"/>
              </a:rPr>
              <a:t> </a:t>
            </a:r>
            <a:r>
              <a:rPr lang="pt-BR" sz="2400" dirty="0" err="1">
                <a:ea typeface="+mn-lt"/>
                <a:cs typeface="+mn-lt"/>
              </a:rPr>
              <a:t>at</a:t>
            </a:r>
            <a:r>
              <a:rPr lang="pt-BR" sz="2400" dirty="0">
                <a:ea typeface="+mn-lt"/>
                <a:cs typeface="+mn-lt"/>
              </a:rPr>
              <a:t> 35,786 </a:t>
            </a:r>
            <a:r>
              <a:rPr lang="pt-BR" sz="2400" dirty="0" err="1">
                <a:ea typeface="+mn-lt"/>
                <a:cs typeface="+mn-lt"/>
              </a:rPr>
              <a:t>kilometers</a:t>
            </a:r>
            <a:r>
              <a:rPr lang="pt-BR" sz="2400" dirty="0">
                <a:ea typeface="+mn-lt"/>
                <a:cs typeface="+mn-lt"/>
              </a:rPr>
              <a:t> (22,236 mi). </a:t>
            </a:r>
            <a:r>
              <a:rPr lang="pt-BR" sz="2400" dirty="0" err="1">
                <a:ea typeface="+mn-lt"/>
                <a:cs typeface="+mn-lt"/>
              </a:rPr>
              <a:t>Also</a:t>
            </a:r>
            <a:r>
              <a:rPr lang="pt-BR" sz="2400" dirty="0">
                <a:ea typeface="+mn-lt"/>
                <a:cs typeface="+mn-lt"/>
              </a:rPr>
              <a:t> </a:t>
            </a:r>
            <a:r>
              <a:rPr lang="pt-BR" sz="2400" dirty="0" err="1">
                <a:ea typeface="+mn-lt"/>
                <a:cs typeface="+mn-lt"/>
              </a:rPr>
              <a:t>known</a:t>
            </a:r>
            <a:r>
              <a:rPr lang="pt-BR" sz="2400" dirty="0">
                <a:ea typeface="+mn-lt"/>
                <a:cs typeface="+mn-lt"/>
              </a:rPr>
              <a:t> as </a:t>
            </a:r>
            <a:r>
              <a:rPr lang="pt-BR" sz="2400" dirty="0" err="1">
                <a:ea typeface="+mn-lt"/>
                <a:cs typeface="+mn-lt"/>
              </a:rPr>
              <a:t>an</a:t>
            </a:r>
            <a:r>
              <a:rPr lang="pt-BR" sz="2400" dirty="0">
                <a:ea typeface="+mn-lt"/>
                <a:cs typeface="+mn-lt"/>
              </a:rPr>
              <a:t> </a:t>
            </a:r>
            <a:r>
              <a:rPr lang="pt-BR" sz="2400" dirty="0" err="1">
                <a:ea typeface="+mn-lt"/>
                <a:cs typeface="+mn-lt"/>
              </a:rPr>
              <a:t>intermediate</a:t>
            </a:r>
            <a:r>
              <a:rPr lang="pt-BR" sz="2400" dirty="0">
                <a:ea typeface="+mn-lt"/>
                <a:cs typeface="+mn-lt"/>
              </a:rPr>
              <a:t> circular </a:t>
            </a:r>
            <a:r>
              <a:rPr lang="pt-BR" sz="2400" dirty="0" err="1">
                <a:ea typeface="+mn-lt"/>
                <a:cs typeface="+mn-lt"/>
              </a:rPr>
              <a:t>orbit</a:t>
            </a:r>
            <a:r>
              <a:rPr lang="pt-BR" sz="2400" dirty="0">
                <a:ea typeface="+mn-lt"/>
                <a:cs typeface="+mn-lt"/>
              </a:rPr>
              <a:t>. </a:t>
            </a:r>
            <a:r>
              <a:rPr lang="pt-BR" sz="2400" dirty="0" err="1">
                <a:ea typeface="+mn-lt"/>
                <a:cs typeface="+mn-lt"/>
              </a:rPr>
              <a:t>These</a:t>
            </a:r>
            <a:r>
              <a:rPr lang="pt-BR" sz="2400" dirty="0">
                <a:ea typeface="+mn-lt"/>
                <a:cs typeface="+mn-lt"/>
              </a:rPr>
              <a:t> are "</a:t>
            </a:r>
            <a:r>
              <a:rPr lang="pt-BR" sz="2400" dirty="0" err="1">
                <a:ea typeface="+mn-lt"/>
                <a:cs typeface="+mn-lt"/>
              </a:rPr>
              <a:t>most</a:t>
            </a:r>
            <a:r>
              <a:rPr lang="pt-BR" sz="2400" dirty="0">
                <a:ea typeface="+mn-lt"/>
                <a:cs typeface="+mn-lt"/>
              </a:rPr>
              <a:t> </a:t>
            </a:r>
            <a:r>
              <a:rPr lang="pt-BR" sz="2400" dirty="0" err="1">
                <a:ea typeface="+mn-lt"/>
                <a:cs typeface="+mn-lt"/>
              </a:rPr>
              <a:t>commonly</a:t>
            </a:r>
            <a:r>
              <a:rPr lang="pt-BR" sz="2400" dirty="0">
                <a:ea typeface="+mn-lt"/>
                <a:cs typeface="+mn-lt"/>
              </a:rPr>
              <a:t> </a:t>
            </a:r>
            <a:r>
              <a:rPr lang="pt-BR" sz="2400" dirty="0" err="1">
                <a:ea typeface="+mn-lt"/>
                <a:cs typeface="+mn-lt"/>
              </a:rPr>
              <a:t>at</a:t>
            </a:r>
            <a:r>
              <a:rPr lang="pt-BR" sz="2400" dirty="0">
                <a:ea typeface="+mn-lt"/>
                <a:cs typeface="+mn-lt"/>
              </a:rPr>
              <a:t> 20,200 </a:t>
            </a:r>
            <a:r>
              <a:rPr lang="pt-BR" sz="2400" dirty="0" err="1">
                <a:ea typeface="+mn-lt"/>
                <a:cs typeface="+mn-lt"/>
              </a:rPr>
              <a:t>kilometers</a:t>
            </a:r>
            <a:r>
              <a:rPr lang="pt-BR" sz="2400" dirty="0">
                <a:ea typeface="+mn-lt"/>
                <a:cs typeface="+mn-lt"/>
              </a:rPr>
              <a:t> (12,600 mi), </a:t>
            </a:r>
            <a:r>
              <a:rPr lang="pt-BR" sz="2400" dirty="0" err="1">
                <a:ea typeface="+mn-lt"/>
                <a:cs typeface="+mn-lt"/>
              </a:rPr>
              <a:t>or</a:t>
            </a:r>
            <a:r>
              <a:rPr lang="pt-BR" sz="2400" dirty="0">
                <a:ea typeface="+mn-lt"/>
                <a:cs typeface="+mn-lt"/>
              </a:rPr>
              <a:t> 20,650 </a:t>
            </a:r>
            <a:r>
              <a:rPr lang="pt-BR" sz="2400" dirty="0" err="1">
                <a:ea typeface="+mn-lt"/>
                <a:cs typeface="+mn-lt"/>
              </a:rPr>
              <a:t>kilometers</a:t>
            </a:r>
            <a:r>
              <a:rPr lang="pt-BR" sz="2400" dirty="0">
                <a:ea typeface="+mn-lt"/>
                <a:cs typeface="+mn-lt"/>
              </a:rPr>
              <a:t> (12,830 mi), </a:t>
            </a:r>
            <a:r>
              <a:rPr lang="pt-BR" sz="2400" dirty="0" err="1">
                <a:ea typeface="+mn-lt"/>
                <a:cs typeface="+mn-lt"/>
              </a:rPr>
              <a:t>with</a:t>
            </a:r>
            <a:r>
              <a:rPr lang="pt-BR" sz="2400" dirty="0">
                <a:ea typeface="+mn-lt"/>
                <a:cs typeface="+mn-lt"/>
              </a:rPr>
              <a:t> </a:t>
            </a:r>
            <a:r>
              <a:rPr lang="pt-BR" sz="2400" dirty="0" err="1">
                <a:ea typeface="+mn-lt"/>
                <a:cs typeface="+mn-lt"/>
              </a:rPr>
              <a:t>an</a:t>
            </a:r>
            <a:r>
              <a:rPr lang="pt-BR" sz="2400" dirty="0">
                <a:ea typeface="+mn-lt"/>
                <a:cs typeface="+mn-lt"/>
              </a:rPr>
              <a:t> orbital </a:t>
            </a:r>
            <a:r>
              <a:rPr lang="pt-BR" sz="2400" dirty="0" err="1">
                <a:ea typeface="+mn-lt"/>
                <a:cs typeface="+mn-lt"/>
              </a:rPr>
              <a:t>period</a:t>
            </a:r>
            <a:r>
              <a:rPr lang="pt-BR" sz="2400" dirty="0">
                <a:ea typeface="+mn-lt"/>
                <a:cs typeface="+mn-lt"/>
              </a:rPr>
              <a:t> </a:t>
            </a:r>
            <a:r>
              <a:rPr lang="pt-BR" sz="2400" dirty="0" err="1">
                <a:ea typeface="+mn-lt"/>
                <a:cs typeface="+mn-lt"/>
              </a:rPr>
              <a:t>of</a:t>
            </a:r>
            <a:r>
              <a:rPr lang="pt-BR" sz="2400" dirty="0">
                <a:ea typeface="+mn-lt"/>
                <a:cs typeface="+mn-lt"/>
              </a:rPr>
              <a:t> 12 hours.</a:t>
            </a:r>
            <a:endParaRPr lang="pt-BR" sz="2400" u="sng" dirty="0">
              <a:ea typeface="+mn-lt"/>
              <a:cs typeface="+mn-lt"/>
            </a:endParaRPr>
          </a:p>
          <a:p>
            <a:r>
              <a:rPr lang="pt-BR" sz="2400" b="1" dirty="0">
                <a:ea typeface="+mn-lt"/>
                <a:cs typeface="+mn-lt"/>
              </a:rPr>
              <a:t>HEO -</a:t>
            </a:r>
            <a:r>
              <a:rPr lang="pt-BR" sz="2400" dirty="0" err="1">
                <a:ea typeface="+mn-lt"/>
                <a:cs typeface="+mn-lt"/>
              </a:rPr>
              <a:t>Geocentric</a:t>
            </a:r>
            <a:r>
              <a:rPr lang="pt-BR" sz="2400" dirty="0">
                <a:ea typeface="+mn-lt"/>
                <a:cs typeface="+mn-lt"/>
              </a:rPr>
              <a:t> </a:t>
            </a:r>
            <a:r>
              <a:rPr lang="pt-BR" sz="2400" dirty="0" err="1">
                <a:ea typeface="+mn-lt"/>
                <a:cs typeface="+mn-lt"/>
              </a:rPr>
              <a:t>orbits</a:t>
            </a:r>
            <a:r>
              <a:rPr lang="pt-BR" sz="2400" dirty="0">
                <a:ea typeface="+mn-lt"/>
                <a:cs typeface="+mn-lt"/>
              </a:rPr>
              <a:t> </a:t>
            </a:r>
            <a:r>
              <a:rPr lang="pt-BR" sz="2400" dirty="0" err="1">
                <a:ea typeface="+mn-lt"/>
                <a:cs typeface="+mn-lt"/>
              </a:rPr>
              <a:t>above</a:t>
            </a:r>
            <a:r>
              <a:rPr lang="pt-BR" sz="2400" dirty="0">
                <a:ea typeface="+mn-lt"/>
                <a:cs typeface="+mn-lt"/>
              </a:rPr>
              <a:t> </a:t>
            </a:r>
            <a:r>
              <a:rPr lang="pt-BR" sz="2400" dirty="0" err="1">
                <a:ea typeface="+mn-lt"/>
                <a:cs typeface="+mn-lt"/>
              </a:rPr>
              <a:t>the</a:t>
            </a:r>
            <a:r>
              <a:rPr lang="pt-BR" sz="2400" dirty="0">
                <a:ea typeface="+mn-lt"/>
                <a:cs typeface="+mn-lt"/>
              </a:rPr>
              <a:t> altitude </a:t>
            </a:r>
            <a:r>
              <a:rPr lang="pt-BR" sz="2400" dirty="0" err="1">
                <a:ea typeface="+mn-lt"/>
                <a:cs typeface="+mn-lt"/>
              </a:rPr>
              <a:t>of</a:t>
            </a:r>
            <a:r>
              <a:rPr lang="pt-BR" sz="2400" dirty="0">
                <a:ea typeface="+mn-lt"/>
                <a:cs typeface="+mn-lt"/>
              </a:rPr>
              <a:t> </a:t>
            </a:r>
            <a:r>
              <a:rPr lang="pt-BR" sz="2400" dirty="0" err="1">
                <a:ea typeface="+mn-lt"/>
                <a:cs typeface="+mn-lt"/>
              </a:rPr>
              <a:t>geosynchronous</a:t>
            </a:r>
            <a:r>
              <a:rPr lang="pt-BR" sz="2400" dirty="0">
                <a:ea typeface="+mn-lt"/>
                <a:cs typeface="+mn-lt"/>
              </a:rPr>
              <a:t> </a:t>
            </a:r>
            <a:r>
              <a:rPr lang="pt-BR" sz="2400" dirty="0" err="1">
                <a:ea typeface="+mn-lt"/>
                <a:cs typeface="+mn-lt"/>
              </a:rPr>
              <a:t>orbit</a:t>
            </a:r>
            <a:r>
              <a:rPr lang="pt-BR" sz="2400" dirty="0">
                <a:ea typeface="+mn-lt"/>
                <a:cs typeface="+mn-lt"/>
              </a:rPr>
              <a:t> (35,786 km </a:t>
            </a:r>
            <a:r>
              <a:rPr lang="pt-BR" sz="2400" dirty="0" err="1">
                <a:ea typeface="+mn-lt"/>
                <a:cs typeface="+mn-lt"/>
              </a:rPr>
              <a:t>or</a:t>
            </a:r>
            <a:r>
              <a:rPr lang="pt-BR" sz="2400" dirty="0">
                <a:ea typeface="+mn-lt"/>
                <a:cs typeface="+mn-lt"/>
              </a:rPr>
              <a:t> 22,236 mi).</a:t>
            </a:r>
            <a:endParaRPr lang="pt-BR" sz="2400" u="sng" dirty="0">
              <a:ea typeface="+mn-lt"/>
              <a:cs typeface="+mn-lt"/>
            </a:endParaRPr>
          </a:p>
          <a:p>
            <a:r>
              <a:rPr lang="pt-BR" sz="2400" b="1" dirty="0">
                <a:ea typeface="+mn-lt"/>
                <a:cs typeface="+mn-lt"/>
              </a:rPr>
              <a:t>GEO </a:t>
            </a:r>
            <a:r>
              <a:rPr lang="pt-BR" sz="2400" dirty="0">
                <a:ea typeface="+mn-lt"/>
                <a:cs typeface="+mn-lt"/>
              </a:rPr>
              <a:t>It </a:t>
            </a:r>
            <a:r>
              <a:rPr lang="pt-BR" sz="2400" dirty="0" err="1">
                <a:ea typeface="+mn-lt"/>
                <a:cs typeface="+mn-lt"/>
              </a:rPr>
              <a:t>is</a:t>
            </a:r>
            <a:r>
              <a:rPr lang="pt-BR" sz="2400" dirty="0">
                <a:ea typeface="+mn-lt"/>
                <a:cs typeface="+mn-lt"/>
              </a:rPr>
              <a:t> a circular </a:t>
            </a:r>
            <a:r>
              <a:rPr lang="pt-BR" sz="2400" dirty="0" err="1">
                <a:ea typeface="+mn-lt"/>
                <a:cs typeface="+mn-lt"/>
              </a:rPr>
              <a:t>geosynchronous</a:t>
            </a:r>
            <a:r>
              <a:rPr lang="pt-BR" sz="2400" dirty="0">
                <a:ea typeface="+mn-lt"/>
                <a:cs typeface="+mn-lt"/>
              </a:rPr>
              <a:t> </a:t>
            </a:r>
            <a:r>
              <a:rPr lang="pt-BR" sz="2400" dirty="0" err="1">
                <a:ea typeface="+mn-lt"/>
                <a:cs typeface="+mn-lt"/>
              </a:rPr>
              <a:t>orbit</a:t>
            </a:r>
            <a:r>
              <a:rPr lang="pt-BR" sz="2400" dirty="0">
                <a:ea typeface="+mn-lt"/>
                <a:cs typeface="+mn-lt"/>
              </a:rPr>
              <a:t> 35,786 </a:t>
            </a:r>
            <a:r>
              <a:rPr lang="pt-BR" sz="2400" dirty="0" err="1">
                <a:ea typeface="+mn-lt"/>
                <a:cs typeface="+mn-lt"/>
              </a:rPr>
              <a:t>kilometres</a:t>
            </a:r>
            <a:r>
              <a:rPr lang="pt-BR" sz="2400" dirty="0">
                <a:ea typeface="+mn-lt"/>
                <a:cs typeface="+mn-lt"/>
              </a:rPr>
              <a:t> (22,236 </a:t>
            </a:r>
            <a:r>
              <a:rPr lang="pt-BR" sz="2400" dirty="0" err="1">
                <a:ea typeface="+mn-lt"/>
                <a:cs typeface="+mn-lt"/>
              </a:rPr>
              <a:t>miles</a:t>
            </a:r>
            <a:r>
              <a:rPr lang="pt-BR" sz="2400" dirty="0">
                <a:ea typeface="+mn-lt"/>
                <a:cs typeface="+mn-lt"/>
              </a:rPr>
              <a:t>) </a:t>
            </a:r>
            <a:r>
              <a:rPr lang="pt-BR" sz="2400" dirty="0" err="1">
                <a:ea typeface="+mn-lt"/>
                <a:cs typeface="+mn-lt"/>
              </a:rPr>
              <a:t>above</a:t>
            </a:r>
            <a:r>
              <a:rPr lang="pt-BR" sz="2400" dirty="0">
                <a:ea typeface="+mn-lt"/>
                <a:cs typeface="+mn-lt"/>
              </a:rPr>
              <a:t> </a:t>
            </a:r>
            <a:r>
              <a:rPr lang="pt-BR" sz="2400" dirty="0" err="1">
                <a:ea typeface="+mn-lt"/>
                <a:cs typeface="+mn-lt"/>
              </a:rPr>
              <a:t>Earth's</a:t>
            </a:r>
            <a:r>
              <a:rPr lang="pt-BR" sz="2400" dirty="0">
                <a:ea typeface="+mn-lt"/>
                <a:cs typeface="+mn-lt"/>
              </a:rPr>
              <a:t> </a:t>
            </a:r>
            <a:r>
              <a:rPr lang="pt-BR" sz="2400" dirty="0" err="1">
                <a:ea typeface="+mn-lt"/>
                <a:cs typeface="+mn-lt"/>
              </a:rPr>
              <a:t>equator</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following</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direction</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Earth's</a:t>
            </a:r>
            <a:r>
              <a:rPr lang="pt-BR" sz="2400" dirty="0">
                <a:ea typeface="+mn-lt"/>
                <a:cs typeface="+mn-lt"/>
              </a:rPr>
              <a:t> </a:t>
            </a:r>
            <a:r>
              <a:rPr lang="pt-BR" sz="2400" dirty="0" err="1">
                <a:ea typeface="+mn-lt"/>
                <a:cs typeface="+mn-lt"/>
              </a:rPr>
              <a:t>rotation</a:t>
            </a:r>
            <a:r>
              <a:rPr lang="pt-BR" sz="2400" dirty="0">
                <a:ea typeface="+mn-lt"/>
                <a:cs typeface="+mn-lt"/>
              </a:rPr>
              <a:t>.</a:t>
            </a:r>
          </a:p>
          <a:p>
            <a:r>
              <a:rPr lang="pt-BR" sz="2400" b="1" dirty="0">
                <a:ea typeface="+mn-lt"/>
                <a:cs typeface="+mn-lt"/>
              </a:rPr>
              <a:t>PO </a:t>
            </a:r>
            <a:r>
              <a:rPr lang="pt-BR" sz="2400" dirty="0">
                <a:ea typeface="+mn-lt"/>
                <a:cs typeface="+mn-lt"/>
              </a:rPr>
              <a:t>It </a:t>
            </a:r>
            <a:r>
              <a:rPr lang="pt-BR" sz="2400" dirty="0" err="1">
                <a:ea typeface="+mn-lt"/>
                <a:cs typeface="+mn-lt"/>
              </a:rPr>
              <a:t>is</a:t>
            </a:r>
            <a:r>
              <a:rPr lang="pt-BR" sz="2400" dirty="0">
                <a:ea typeface="+mn-lt"/>
                <a:cs typeface="+mn-lt"/>
              </a:rPr>
              <a:t> </a:t>
            </a:r>
            <a:r>
              <a:rPr lang="pt-BR" sz="2400" dirty="0" err="1">
                <a:ea typeface="+mn-lt"/>
                <a:cs typeface="+mn-lt"/>
              </a:rPr>
              <a:t>one</a:t>
            </a:r>
            <a:r>
              <a:rPr lang="pt-BR" sz="2400" dirty="0">
                <a:ea typeface="+mn-lt"/>
                <a:cs typeface="+mn-lt"/>
              </a:rPr>
              <a:t> </a:t>
            </a:r>
            <a:r>
              <a:rPr lang="pt-BR" sz="2400" dirty="0" err="1">
                <a:ea typeface="+mn-lt"/>
                <a:cs typeface="+mn-lt"/>
              </a:rPr>
              <a:t>type</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satellites</a:t>
            </a:r>
            <a:r>
              <a:rPr lang="pt-BR" sz="2400" dirty="0">
                <a:ea typeface="+mn-lt"/>
                <a:cs typeface="+mn-lt"/>
              </a:rPr>
              <a:t> in </a:t>
            </a:r>
            <a:r>
              <a:rPr lang="pt-BR" sz="2400" dirty="0" err="1">
                <a:ea typeface="+mn-lt"/>
                <a:cs typeface="+mn-lt"/>
              </a:rPr>
              <a:t>which</a:t>
            </a:r>
            <a:r>
              <a:rPr lang="pt-BR" sz="2400" dirty="0">
                <a:ea typeface="+mn-lt"/>
                <a:cs typeface="+mn-lt"/>
              </a:rPr>
              <a:t> a </a:t>
            </a:r>
            <a:r>
              <a:rPr lang="pt-BR" sz="2400" dirty="0" err="1">
                <a:ea typeface="+mn-lt"/>
                <a:cs typeface="+mn-lt"/>
              </a:rPr>
              <a:t>satellite</a:t>
            </a:r>
            <a:r>
              <a:rPr lang="pt-BR" sz="2400" dirty="0">
                <a:ea typeface="+mn-lt"/>
                <a:cs typeface="+mn-lt"/>
              </a:rPr>
              <a:t> passes </a:t>
            </a:r>
            <a:r>
              <a:rPr lang="pt-BR" sz="2400" dirty="0" err="1">
                <a:ea typeface="+mn-lt"/>
                <a:cs typeface="+mn-lt"/>
              </a:rPr>
              <a:t>above</a:t>
            </a:r>
            <a:r>
              <a:rPr lang="pt-BR" sz="2400" dirty="0">
                <a:ea typeface="+mn-lt"/>
                <a:cs typeface="+mn-lt"/>
              </a:rPr>
              <a:t> </a:t>
            </a:r>
            <a:r>
              <a:rPr lang="pt-BR" sz="2400" dirty="0" err="1">
                <a:ea typeface="+mn-lt"/>
                <a:cs typeface="+mn-lt"/>
              </a:rPr>
              <a:t>or</a:t>
            </a:r>
            <a:r>
              <a:rPr lang="pt-BR" sz="2400" dirty="0">
                <a:ea typeface="+mn-lt"/>
                <a:cs typeface="+mn-lt"/>
              </a:rPr>
              <a:t> </a:t>
            </a:r>
            <a:r>
              <a:rPr lang="pt-BR" sz="2400" dirty="0" err="1">
                <a:ea typeface="+mn-lt"/>
                <a:cs typeface="+mn-lt"/>
              </a:rPr>
              <a:t>nearly</a:t>
            </a:r>
            <a:r>
              <a:rPr lang="pt-BR" sz="2400" dirty="0">
                <a:ea typeface="+mn-lt"/>
                <a:cs typeface="+mn-lt"/>
              </a:rPr>
              <a:t> </a:t>
            </a:r>
            <a:r>
              <a:rPr lang="pt-BR" sz="2400" dirty="0" err="1">
                <a:ea typeface="+mn-lt"/>
                <a:cs typeface="+mn-lt"/>
              </a:rPr>
              <a:t>above</a:t>
            </a:r>
            <a:r>
              <a:rPr lang="pt-BR" sz="2400" dirty="0">
                <a:ea typeface="+mn-lt"/>
                <a:cs typeface="+mn-lt"/>
              </a:rPr>
              <a:t> </a:t>
            </a:r>
            <a:r>
              <a:rPr lang="pt-BR" sz="2400" dirty="0" err="1">
                <a:ea typeface="+mn-lt"/>
                <a:cs typeface="+mn-lt"/>
              </a:rPr>
              <a:t>both</a:t>
            </a:r>
            <a:r>
              <a:rPr lang="pt-BR" sz="2400" dirty="0">
                <a:ea typeface="+mn-lt"/>
                <a:cs typeface="+mn-lt"/>
              </a:rPr>
              <a:t> poles </a:t>
            </a:r>
            <a:r>
              <a:rPr lang="pt-BR" sz="2400" dirty="0" err="1">
                <a:ea typeface="+mn-lt"/>
                <a:cs typeface="+mn-lt"/>
              </a:rPr>
              <a:t>of</a:t>
            </a:r>
            <a:r>
              <a:rPr lang="pt-BR" sz="2400" dirty="0">
                <a:ea typeface="+mn-lt"/>
                <a:cs typeface="+mn-lt"/>
              </a:rPr>
              <a:t> </a:t>
            </a:r>
            <a:r>
              <a:rPr lang="pt-BR" sz="2400" dirty="0" err="1">
                <a:ea typeface="+mn-lt"/>
                <a:cs typeface="+mn-lt"/>
              </a:rPr>
              <a:t>the</a:t>
            </a:r>
            <a:r>
              <a:rPr lang="pt-BR" sz="2400" dirty="0">
                <a:ea typeface="+mn-lt"/>
                <a:cs typeface="+mn-lt"/>
              </a:rPr>
              <a:t> body </a:t>
            </a:r>
            <a:r>
              <a:rPr lang="pt-BR" sz="2400" dirty="0" err="1">
                <a:ea typeface="+mn-lt"/>
                <a:cs typeface="+mn-lt"/>
              </a:rPr>
              <a:t>being</a:t>
            </a:r>
            <a:r>
              <a:rPr lang="pt-BR" sz="2400" dirty="0">
                <a:ea typeface="+mn-lt"/>
                <a:cs typeface="+mn-lt"/>
              </a:rPr>
              <a:t> </a:t>
            </a:r>
            <a:r>
              <a:rPr lang="pt-BR" sz="2400" dirty="0" err="1">
                <a:ea typeface="+mn-lt"/>
                <a:cs typeface="+mn-lt"/>
              </a:rPr>
              <a:t>orbited</a:t>
            </a:r>
            <a:r>
              <a:rPr lang="pt-BR" sz="2400" dirty="0">
                <a:ea typeface="+mn-lt"/>
                <a:cs typeface="+mn-lt"/>
              </a:rPr>
              <a:t> (</a:t>
            </a:r>
            <a:r>
              <a:rPr lang="pt-BR" sz="2400" dirty="0" err="1">
                <a:ea typeface="+mn-lt"/>
                <a:cs typeface="+mn-lt"/>
              </a:rPr>
              <a:t>usually</a:t>
            </a:r>
            <a:r>
              <a:rPr lang="pt-BR" sz="2400" dirty="0">
                <a:ea typeface="+mn-lt"/>
                <a:cs typeface="+mn-lt"/>
              </a:rPr>
              <a:t> a planet </a:t>
            </a:r>
            <a:r>
              <a:rPr lang="pt-BR" sz="2400" dirty="0" err="1">
                <a:ea typeface="+mn-lt"/>
                <a:cs typeface="+mn-lt"/>
              </a:rPr>
              <a:t>such</a:t>
            </a:r>
            <a:r>
              <a:rPr lang="pt-BR" sz="2400" dirty="0">
                <a:ea typeface="+mn-lt"/>
                <a:cs typeface="+mn-lt"/>
              </a:rPr>
              <a:t> as </a:t>
            </a:r>
            <a:r>
              <a:rPr lang="pt-BR" sz="2400" dirty="0" err="1">
                <a:ea typeface="+mn-lt"/>
                <a:cs typeface="+mn-lt"/>
              </a:rPr>
              <a:t>the</a:t>
            </a:r>
            <a:r>
              <a:rPr lang="pt-BR" sz="2400" dirty="0">
                <a:ea typeface="+mn-lt"/>
                <a:cs typeface="+mn-lt"/>
              </a:rPr>
              <a:t> Earth.</a:t>
            </a:r>
            <a:endParaRPr lang="pt-BR" sz="2400" u="sng" dirty="0">
              <a:ea typeface="+mn-lt"/>
              <a:cs typeface="+mn-lt"/>
            </a:endParaRPr>
          </a:p>
          <a:p>
            <a:endParaRPr lang="pt-BR" sz="2400" dirty="0">
              <a:cs typeface="Calibri"/>
            </a:endParaRPr>
          </a:p>
        </p:txBody>
      </p:sp>
      <p:cxnSp>
        <p:nvCxnSpPr>
          <p:cNvPr id="5" name="Conector de Seta Reta 4">
            <a:extLst>
              <a:ext uri="{FF2B5EF4-FFF2-40B4-BE49-F238E27FC236}">
                <a16:creationId xmlns:a16="http://schemas.microsoft.com/office/drawing/2014/main" id="{2B515B2E-15F3-491E-A5C2-4ED0A789F832}"/>
              </a:ext>
            </a:extLst>
          </p:cNvPr>
          <p:cNvCxnSpPr/>
          <p:nvPr/>
        </p:nvCxnSpPr>
        <p:spPr>
          <a:xfrm flipV="1">
            <a:off x="491706" y="297611"/>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103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5" descr="Diagrama&#10;&#10;Descrição gerada automaticamente">
            <a:extLst>
              <a:ext uri="{FF2B5EF4-FFF2-40B4-BE49-F238E27FC236}">
                <a16:creationId xmlns:a16="http://schemas.microsoft.com/office/drawing/2014/main" id="{3B62B732-D24F-408B-A5F8-D77FBEAB0823}"/>
              </a:ext>
            </a:extLst>
          </p:cNvPr>
          <p:cNvPicPr>
            <a:picLocks noGrp="1" noChangeAspect="1"/>
          </p:cNvPicPr>
          <p:nvPr>
            <p:ph idx="1"/>
          </p:nvPr>
        </p:nvPicPr>
        <p:blipFill>
          <a:blip r:embed="rId2"/>
          <a:stretch>
            <a:fillRect/>
          </a:stretch>
        </p:blipFill>
        <p:spPr>
          <a:xfrm>
            <a:off x="1747857" y="1509326"/>
            <a:ext cx="8135569" cy="4638883"/>
          </a:xfrm>
        </p:spPr>
      </p:pic>
      <p:sp>
        <p:nvSpPr>
          <p:cNvPr id="6" name="CaixaDeTexto 5">
            <a:extLst>
              <a:ext uri="{FF2B5EF4-FFF2-40B4-BE49-F238E27FC236}">
                <a16:creationId xmlns:a16="http://schemas.microsoft.com/office/drawing/2014/main" id="{7298DDA0-D6FD-4F34-93D2-BC74F36CBD0F}"/>
              </a:ext>
            </a:extLst>
          </p:cNvPr>
          <p:cNvSpPr txBox="1"/>
          <p:nvPr/>
        </p:nvSpPr>
        <p:spPr>
          <a:xfrm>
            <a:off x="669986" y="799382"/>
            <a:ext cx="5273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400" dirty="0" err="1">
                <a:ea typeface="+mn-lt"/>
                <a:cs typeface="+mn-lt"/>
              </a:rPr>
              <a:t>Here</a:t>
            </a:r>
            <a:r>
              <a:rPr lang="pt-BR" sz="2400" dirty="0">
                <a:ea typeface="+mn-lt"/>
                <a:cs typeface="+mn-lt"/>
              </a:rPr>
              <a:t> </a:t>
            </a:r>
            <a:r>
              <a:rPr lang="pt-BR" sz="2400" dirty="0" err="1">
                <a:ea typeface="+mn-lt"/>
                <a:cs typeface="+mn-lt"/>
              </a:rPr>
              <a:t>is</a:t>
            </a:r>
            <a:r>
              <a:rPr lang="pt-BR" sz="2400" dirty="0">
                <a:ea typeface="+mn-lt"/>
                <a:cs typeface="+mn-lt"/>
              </a:rPr>
              <a:t> </a:t>
            </a:r>
            <a:r>
              <a:rPr lang="pt-BR" sz="2400" dirty="0" err="1">
                <a:ea typeface="+mn-lt"/>
                <a:cs typeface="+mn-lt"/>
              </a:rPr>
              <a:t>an</a:t>
            </a:r>
            <a:r>
              <a:rPr lang="pt-BR" sz="2400" dirty="0">
                <a:ea typeface="+mn-lt"/>
                <a:cs typeface="+mn-lt"/>
              </a:rPr>
              <a:t> </a:t>
            </a:r>
            <a:r>
              <a:rPr lang="pt-BR" sz="2400" dirty="0" err="1">
                <a:ea typeface="+mn-lt"/>
                <a:cs typeface="+mn-lt"/>
              </a:rPr>
              <a:t>illustration</a:t>
            </a:r>
            <a:r>
              <a:rPr lang="pt-BR" sz="2400" dirty="0">
                <a:ea typeface="+mn-lt"/>
                <a:cs typeface="+mn-lt"/>
              </a:rPr>
              <a:t>:</a:t>
            </a:r>
            <a:endParaRPr lang="pt-BR">
              <a:cs typeface="Calibri" panose="020F0502020204030204"/>
            </a:endParaRPr>
          </a:p>
        </p:txBody>
      </p:sp>
      <p:cxnSp>
        <p:nvCxnSpPr>
          <p:cNvPr id="8" name="Conector de Seta Reta 7">
            <a:extLst>
              <a:ext uri="{FF2B5EF4-FFF2-40B4-BE49-F238E27FC236}">
                <a16:creationId xmlns:a16="http://schemas.microsoft.com/office/drawing/2014/main" id="{6C173E3E-B049-4AAE-8D8F-530AC3A350AC}"/>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05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A034771-E23B-4681-AECF-EEBD51253CAE}"/>
              </a:ext>
            </a:extLst>
          </p:cNvPr>
          <p:cNvSpPr>
            <a:spLocks noGrp="1"/>
          </p:cNvSpPr>
          <p:nvPr>
            <p:ph idx="1"/>
          </p:nvPr>
        </p:nvSpPr>
        <p:spPr>
          <a:xfrm>
            <a:off x="608162" y="488531"/>
            <a:ext cx="10515600" cy="5745941"/>
          </a:xfrm>
        </p:spPr>
        <p:txBody>
          <a:bodyPr lIns="91440" tIns="45720" rIns="91440" bIns="45720" anchor="t"/>
          <a:lstStyle/>
          <a:p>
            <a:pPr marL="0" indent="0">
              <a:buNone/>
            </a:pPr>
            <a:r>
              <a:rPr lang="pt-BR" dirty="0" err="1">
                <a:ea typeface="+mn-lt"/>
                <a:cs typeface="+mn-lt"/>
              </a:rPr>
              <a:t>Here</a:t>
            </a:r>
            <a:r>
              <a:rPr lang="pt-BR" dirty="0">
                <a:ea typeface="+mn-lt"/>
                <a:cs typeface="+mn-lt"/>
              </a:rPr>
              <a:t> </a:t>
            </a:r>
            <a:r>
              <a:rPr lang="pt-BR" dirty="0" err="1">
                <a:ea typeface="+mn-lt"/>
                <a:cs typeface="+mn-lt"/>
              </a:rPr>
              <a:t>is</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number</a:t>
            </a:r>
            <a:r>
              <a:rPr lang="pt-BR" dirty="0">
                <a:ea typeface="+mn-lt"/>
                <a:cs typeface="+mn-lt"/>
              </a:rPr>
              <a:t> </a:t>
            </a:r>
            <a:r>
              <a:rPr lang="pt-BR" dirty="0" err="1">
                <a:ea typeface="+mn-lt"/>
                <a:cs typeface="+mn-lt"/>
              </a:rPr>
              <a:t>of</a:t>
            </a:r>
            <a:r>
              <a:rPr lang="pt-BR" dirty="0">
                <a:ea typeface="+mn-lt"/>
                <a:cs typeface="+mn-lt"/>
              </a:rPr>
              <a:t> </a:t>
            </a:r>
            <a:r>
              <a:rPr lang="pt-BR" dirty="0" err="1">
                <a:ea typeface="+mn-lt"/>
                <a:cs typeface="+mn-lt"/>
              </a:rPr>
              <a:t>launches</a:t>
            </a:r>
            <a:r>
              <a:rPr lang="pt-BR" dirty="0">
                <a:ea typeface="+mn-lt"/>
                <a:cs typeface="+mn-lt"/>
              </a:rPr>
              <a:t> for </a:t>
            </a:r>
            <a:r>
              <a:rPr lang="pt-BR" dirty="0" err="1">
                <a:ea typeface="+mn-lt"/>
                <a:cs typeface="+mn-lt"/>
              </a:rPr>
              <a:t>each</a:t>
            </a:r>
            <a:r>
              <a:rPr lang="pt-BR" dirty="0">
                <a:ea typeface="+mn-lt"/>
                <a:cs typeface="+mn-lt"/>
              </a:rPr>
              <a:t> </a:t>
            </a:r>
            <a:r>
              <a:rPr lang="pt-BR" dirty="0" err="1">
                <a:ea typeface="+mn-lt"/>
                <a:cs typeface="+mn-lt"/>
              </a:rPr>
              <a:t>orbit</a:t>
            </a:r>
            <a:r>
              <a:rPr lang="pt-BR" dirty="0">
                <a:ea typeface="+mn-lt"/>
                <a:cs typeface="+mn-lt"/>
              </a:rPr>
              <a:t>:</a:t>
            </a:r>
          </a:p>
          <a:p>
            <a:pPr marL="0" indent="0">
              <a:buNone/>
            </a:pPr>
            <a:endParaRPr lang="pt-BR" dirty="0">
              <a:cs typeface="Calibri" panose="020F0502020204030204"/>
            </a:endParaRPr>
          </a:p>
          <a:p>
            <a:pPr marL="0" indent="0">
              <a:buNone/>
            </a:pPr>
            <a:endParaRPr lang="pt-BR" dirty="0">
              <a:cs typeface="Calibri" panose="020F0502020204030204"/>
            </a:endParaRPr>
          </a:p>
          <a:p>
            <a:pPr marL="0" indent="0">
              <a:buNone/>
            </a:pPr>
            <a:endParaRPr lang="pt-BR" dirty="0">
              <a:cs typeface="Calibri" panose="020F0502020204030204"/>
            </a:endParaRPr>
          </a:p>
          <a:p>
            <a:pPr marL="0" indent="0">
              <a:buNone/>
            </a:pPr>
            <a:endParaRPr lang="pt-BR" dirty="0">
              <a:cs typeface="Calibri" panose="020F0502020204030204"/>
            </a:endParaRPr>
          </a:p>
          <a:p>
            <a:pPr marL="0" indent="0">
              <a:buNone/>
            </a:pPr>
            <a:endParaRPr lang="pt-BR" dirty="0">
              <a:cs typeface="Calibri" panose="020F0502020204030204"/>
            </a:endParaRPr>
          </a:p>
          <a:p>
            <a:pPr marL="0" indent="0">
              <a:buNone/>
            </a:pPr>
            <a:r>
              <a:rPr lang="pt-BR" dirty="0" err="1">
                <a:ea typeface="+mn-lt"/>
                <a:cs typeface="+mn-lt"/>
              </a:rPr>
              <a:t>Here</a:t>
            </a:r>
            <a:r>
              <a:rPr lang="pt-BR" dirty="0">
                <a:ea typeface="+mn-lt"/>
                <a:cs typeface="+mn-lt"/>
              </a:rPr>
              <a:t> are </a:t>
            </a:r>
            <a:r>
              <a:rPr lang="pt-BR" dirty="0" err="1">
                <a:ea typeface="+mn-lt"/>
                <a:cs typeface="+mn-lt"/>
              </a:rPr>
              <a:t>the</a:t>
            </a:r>
            <a:r>
              <a:rPr lang="pt-BR" dirty="0">
                <a:ea typeface="+mn-lt"/>
                <a:cs typeface="+mn-lt"/>
              </a:rPr>
              <a:t> </a:t>
            </a:r>
            <a:r>
              <a:rPr lang="pt-BR" dirty="0" err="1">
                <a:ea typeface="+mn-lt"/>
                <a:cs typeface="+mn-lt"/>
              </a:rPr>
              <a:t>types</a:t>
            </a:r>
            <a:r>
              <a:rPr lang="pt-BR" dirty="0">
                <a:ea typeface="+mn-lt"/>
                <a:cs typeface="+mn-lt"/>
              </a:rPr>
              <a:t> </a:t>
            </a:r>
            <a:r>
              <a:rPr lang="pt-BR" dirty="0" err="1">
                <a:ea typeface="+mn-lt"/>
                <a:cs typeface="+mn-lt"/>
              </a:rPr>
              <a:t>of</a:t>
            </a:r>
            <a:r>
              <a:rPr lang="pt-BR" dirty="0">
                <a:ea typeface="+mn-lt"/>
                <a:cs typeface="+mn-lt"/>
              </a:rPr>
              <a:t> landing </a:t>
            </a:r>
            <a:r>
              <a:rPr lang="pt-BR" dirty="0" err="1">
                <a:ea typeface="+mn-lt"/>
                <a:cs typeface="+mn-lt"/>
              </a:rPr>
              <a:t>outcomes</a:t>
            </a:r>
            <a:r>
              <a:rPr lang="pt-BR" dirty="0">
                <a:ea typeface="+mn-lt"/>
                <a:cs typeface="+mn-lt"/>
              </a:rPr>
              <a:t>:</a:t>
            </a:r>
            <a:endParaRPr lang="pt-BR">
              <a:cs typeface="Calibri"/>
            </a:endParaRPr>
          </a:p>
        </p:txBody>
      </p:sp>
      <p:cxnSp>
        <p:nvCxnSpPr>
          <p:cNvPr id="6" name="Conector de Seta Reta 5">
            <a:extLst>
              <a:ext uri="{FF2B5EF4-FFF2-40B4-BE49-F238E27FC236}">
                <a16:creationId xmlns:a16="http://schemas.microsoft.com/office/drawing/2014/main" id="{FD442791-F1EC-4B63-9050-AD0BD4875866}"/>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7" name="Imagem 7" descr="Texto&#10;&#10;Descrição gerada automaticamente">
            <a:extLst>
              <a:ext uri="{FF2B5EF4-FFF2-40B4-BE49-F238E27FC236}">
                <a16:creationId xmlns:a16="http://schemas.microsoft.com/office/drawing/2014/main" id="{563F7831-B5BC-4F39-B058-2E105C1B7024}"/>
              </a:ext>
            </a:extLst>
          </p:cNvPr>
          <p:cNvPicPr>
            <a:picLocks noChangeAspect="1"/>
          </p:cNvPicPr>
          <p:nvPr/>
        </p:nvPicPr>
        <p:blipFill>
          <a:blip r:embed="rId2"/>
          <a:stretch>
            <a:fillRect/>
          </a:stretch>
        </p:blipFill>
        <p:spPr>
          <a:xfrm>
            <a:off x="612476" y="1008117"/>
            <a:ext cx="4152181" cy="2598898"/>
          </a:xfrm>
          <a:prstGeom prst="rect">
            <a:avLst/>
          </a:prstGeom>
        </p:spPr>
      </p:pic>
      <p:pic>
        <p:nvPicPr>
          <p:cNvPr id="8" name="Imagem 8" descr="Texto, Tabela&#10;&#10;Descrição gerada automaticamente">
            <a:extLst>
              <a:ext uri="{FF2B5EF4-FFF2-40B4-BE49-F238E27FC236}">
                <a16:creationId xmlns:a16="http://schemas.microsoft.com/office/drawing/2014/main" id="{94B935AA-020A-433D-BCC5-F4A5DFE8B9E9}"/>
              </a:ext>
            </a:extLst>
          </p:cNvPr>
          <p:cNvPicPr>
            <a:picLocks noChangeAspect="1"/>
          </p:cNvPicPr>
          <p:nvPr/>
        </p:nvPicPr>
        <p:blipFill>
          <a:blip r:embed="rId3"/>
          <a:stretch>
            <a:fillRect/>
          </a:stretch>
        </p:blipFill>
        <p:spPr>
          <a:xfrm>
            <a:off x="655607" y="4209121"/>
            <a:ext cx="5086709" cy="2494176"/>
          </a:xfrm>
          <a:prstGeom prst="rect">
            <a:avLst/>
          </a:prstGeom>
        </p:spPr>
      </p:pic>
    </p:spTree>
    <p:extLst>
      <p:ext uri="{BB962C8B-B14F-4D97-AF65-F5344CB8AC3E}">
        <p14:creationId xmlns:p14="http://schemas.microsoft.com/office/powerpoint/2010/main" val="857901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1E9CB6C-3900-485F-A94F-CAA92719D221}"/>
              </a:ext>
            </a:extLst>
          </p:cNvPr>
          <p:cNvSpPr>
            <a:spLocks noGrp="1"/>
          </p:cNvSpPr>
          <p:nvPr>
            <p:ph idx="1"/>
          </p:nvPr>
        </p:nvSpPr>
        <p:spPr>
          <a:xfrm>
            <a:off x="838200" y="517286"/>
            <a:ext cx="10544354" cy="6119752"/>
          </a:xfrm>
        </p:spPr>
        <p:txBody>
          <a:bodyPr lIns="91440" tIns="45720" rIns="91440" bIns="45720" anchor="t"/>
          <a:lstStyle/>
          <a:p>
            <a:pPr marL="0" indent="0">
              <a:buNone/>
            </a:pPr>
            <a:r>
              <a:rPr lang="pt-BR" sz="2400" dirty="0" err="1">
                <a:ea typeface="+mn-lt"/>
                <a:cs typeface="+mn-lt"/>
              </a:rPr>
              <a:t>Finally</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made</a:t>
            </a:r>
            <a:r>
              <a:rPr lang="pt-BR" sz="2400" dirty="0">
                <a:ea typeface="+mn-lt"/>
                <a:cs typeface="+mn-lt"/>
              </a:rPr>
              <a:t> a </a:t>
            </a:r>
            <a:r>
              <a:rPr lang="pt-BR" sz="2400" dirty="0" err="1">
                <a:ea typeface="+mn-lt"/>
                <a:cs typeface="+mn-lt"/>
              </a:rPr>
              <a:t>column</a:t>
            </a:r>
            <a:r>
              <a:rPr lang="pt-BR" sz="2400" dirty="0">
                <a:ea typeface="+mn-lt"/>
                <a:cs typeface="+mn-lt"/>
              </a:rPr>
              <a:t> </a:t>
            </a:r>
            <a:r>
              <a:rPr lang="pt-BR" sz="2400" dirty="0" err="1">
                <a:ea typeface="+mn-lt"/>
                <a:cs typeface="+mn-lt"/>
              </a:rPr>
              <a:t>that</a:t>
            </a:r>
            <a:r>
              <a:rPr lang="pt-BR" sz="2400" dirty="0">
                <a:ea typeface="+mn-lt"/>
                <a:cs typeface="+mn-lt"/>
              </a:rPr>
              <a:t> </a:t>
            </a:r>
            <a:r>
              <a:rPr lang="pt-BR" sz="2400" dirty="0" err="1">
                <a:ea typeface="+mn-lt"/>
                <a:cs typeface="+mn-lt"/>
              </a:rPr>
              <a:t>simplifies</a:t>
            </a:r>
            <a:r>
              <a:rPr lang="pt-BR" sz="2400" dirty="0">
                <a:ea typeface="+mn-lt"/>
                <a:cs typeface="+mn-lt"/>
              </a:rPr>
              <a:t> landing </a:t>
            </a:r>
            <a:r>
              <a:rPr lang="pt-BR" sz="2400" dirty="0" err="1">
                <a:ea typeface="+mn-lt"/>
                <a:cs typeface="+mn-lt"/>
              </a:rPr>
              <a:t>outcomes</a:t>
            </a:r>
            <a:r>
              <a:rPr lang="pt-BR" sz="2400" dirty="0">
                <a:ea typeface="+mn-lt"/>
                <a:cs typeface="+mn-lt"/>
              </a:rPr>
              <a:t> </a:t>
            </a:r>
            <a:r>
              <a:rPr lang="pt-BR" sz="2400" dirty="0" err="1">
                <a:ea typeface="+mn-lt"/>
                <a:cs typeface="+mn-lt"/>
              </a:rPr>
              <a:t>into</a:t>
            </a:r>
            <a:r>
              <a:rPr lang="pt-BR" sz="2400" dirty="0">
                <a:ea typeface="+mn-lt"/>
                <a:cs typeface="+mn-lt"/>
              </a:rPr>
              <a:t> </a:t>
            </a:r>
            <a:r>
              <a:rPr lang="pt-BR" sz="2400" dirty="0" err="1">
                <a:ea typeface="+mn-lt"/>
                <a:cs typeface="+mn-lt"/>
              </a:rPr>
              <a:t>just</a:t>
            </a:r>
            <a:r>
              <a:rPr lang="pt-BR" sz="2400" dirty="0">
                <a:ea typeface="+mn-lt"/>
                <a:cs typeface="+mn-lt"/>
              </a:rPr>
              <a:t> </a:t>
            </a:r>
            <a:r>
              <a:rPr lang="pt-BR" sz="2400" dirty="0" err="1">
                <a:ea typeface="+mn-lt"/>
                <a:cs typeface="+mn-lt"/>
              </a:rPr>
              <a:t>two</a:t>
            </a:r>
            <a:r>
              <a:rPr lang="pt-BR" sz="2400" dirty="0">
                <a:ea typeface="+mn-lt"/>
                <a:cs typeface="+mn-lt"/>
              </a:rPr>
              <a:t> classes, </a:t>
            </a:r>
            <a:r>
              <a:rPr lang="pt-BR" sz="2400" dirty="0" err="1">
                <a:ea typeface="+mn-lt"/>
                <a:cs typeface="+mn-lt"/>
              </a:rPr>
              <a:t>success</a:t>
            </a:r>
            <a:r>
              <a:rPr lang="pt-BR" sz="2400" dirty="0">
                <a:ea typeface="+mn-lt"/>
                <a:cs typeface="+mn-lt"/>
              </a:rPr>
              <a:t> </a:t>
            </a:r>
            <a:r>
              <a:rPr lang="pt-BR" sz="2400" dirty="0" err="1">
                <a:ea typeface="+mn-lt"/>
                <a:cs typeface="+mn-lt"/>
              </a:rPr>
              <a:t>or</a:t>
            </a:r>
            <a:r>
              <a:rPr lang="pt-BR" sz="2400" dirty="0">
                <a:ea typeface="+mn-lt"/>
                <a:cs typeface="+mn-lt"/>
              </a:rPr>
              <a:t> </a:t>
            </a:r>
            <a:r>
              <a:rPr lang="pt-BR" sz="2400" dirty="0" err="1">
                <a:ea typeface="+mn-lt"/>
                <a:cs typeface="+mn-lt"/>
              </a:rPr>
              <a:t>failure</a:t>
            </a:r>
            <a:r>
              <a:rPr lang="pt-BR" sz="2400" dirty="0">
                <a:ea typeface="+mn-lt"/>
                <a:cs typeface="+mn-lt"/>
              </a:rPr>
              <a:t>. </a:t>
            </a:r>
            <a:r>
              <a:rPr lang="pt-BR" sz="2400" dirty="0" err="1">
                <a:ea typeface="+mn-lt"/>
                <a:cs typeface="+mn-lt"/>
              </a:rPr>
              <a:t>Being</a:t>
            </a:r>
            <a:r>
              <a:rPr lang="pt-BR" sz="2400" dirty="0">
                <a:ea typeface="+mn-lt"/>
                <a:cs typeface="+mn-lt"/>
              </a:rPr>
              <a:t> "1" for </a:t>
            </a:r>
            <a:r>
              <a:rPr lang="pt-BR" sz="2400" dirty="0" err="1">
                <a:ea typeface="+mn-lt"/>
                <a:cs typeface="+mn-lt"/>
              </a:rPr>
              <a:t>success</a:t>
            </a:r>
            <a:r>
              <a:rPr lang="pt-BR" sz="2400" dirty="0">
                <a:ea typeface="+mn-lt"/>
                <a:cs typeface="+mn-lt"/>
              </a:rPr>
              <a:t> </a:t>
            </a:r>
            <a:r>
              <a:rPr lang="pt-BR" sz="2400" dirty="0" err="1">
                <a:ea typeface="+mn-lt"/>
                <a:cs typeface="+mn-lt"/>
              </a:rPr>
              <a:t>and</a:t>
            </a:r>
            <a:r>
              <a:rPr lang="pt-BR" sz="2400" dirty="0">
                <a:ea typeface="+mn-lt"/>
                <a:cs typeface="+mn-lt"/>
              </a:rPr>
              <a:t> "0" for </a:t>
            </a:r>
            <a:r>
              <a:rPr lang="pt-BR" sz="2400" dirty="0" err="1">
                <a:ea typeface="+mn-lt"/>
                <a:cs typeface="+mn-lt"/>
              </a:rPr>
              <a:t>failure</a:t>
            </a:r>
            <a:r>
              <a:rPr lang="pt-BR" sz="2400" dirty="0">
                <a:ea typeface="+mn-lt"/>
                <a:cs typeface="+mn-lt"/>
              </a:rPr>
              <a:t>.</a:t>
            </a: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r>
              <a:rPr lang="pt-BR" sz="2400" dirty="0" err="1">
                <a:ea typeface="+mn-lt"/>
                <a:cs typeface="+mn-lt"/>
              </a:rPr>
              <a:t>With</a:t>
            </a:r>
            <a:r>
              <a:rPr lang="pt-BR" sz="2400" dirty="0">
                <a:ea typeface="+mn-lt"/>
                <a:cs typeface="+mn-lt"/>
              </a:rPr>
              <a:t> </a:t>
            </a:r>
            <a:r>
              <a:rPr lang="pt-BR" sz="2400" dirty="0" err="1">
                <a:ea typeface="+mn-lt"/>
                <a:cs typeface="+mn-lt"/>
              </a:rPr>
              <a:t>this</a:t>
            </a:r>
            <a:r>
              <a:rPr lang="pt-BR" sz="2400" dirty="0">
                <a:ea typeface="+mn-lt"/>
                <a:cs typeface="+mn-lt"/>
              </a:rPr>
              <a:t> new '</a:t>
            </a:r>
            <a:r>
              <a:rPr lang="pt-BR" sz="2400" dirty="0" err="1">
                <a:ea typeface="+mn-lt"/>
                <a:cs typeface="+mn-lt"/>
              </a:rPr>
              <a:t>Class</a:t>
            </a:r>
            <a:r>
              <a:rPr lang="pt-BR" sz="2400" dirty="0">
                <a:ea typeface="+mn-lt"/>
                <a:cs typeface="+mn-lt"/>
              </a:rPr>
              <a:t>' </a:t>
            </a:r>
            <a:r>
              <a:rPr lang="pt-BR" sz="2400" dirty="0" err="1">
                <a:ea typeface="+mn-lt"/>
                <a:cs typeface="+mn-lt"/>
              </a:rPr>
              <a:t>column</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were</a:t>
            </a:r>
            <a:r>
              <a:rPr lang="pt-BR" sz="2400" dirty="0">
                <a:ea typeface="+mn-lt"/>
                <a:cs typeface="+mn-lt"/>
              </a:rPr>
              <a:t> </a:t>
            </a:r>
            <a:r>
              <a:rPr lang="pt-BR" sz="2400" dirty="0" err="1">
                <a:ea typeface="+mn-lt"/>
                <a:cs typeface="+mn-lt"/>
              </a:rPr>
              <a:t>able</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average</a:t>
            </a:r>
            <a:r>
              <a:rPr lang="pt-BR" sz="2400" dirty="0">
                <a:ea typeface="+mn-lt"/>
                <a:cs typeface="+mn-lt"/>
              </a:rPr>
              <a:t> overall </a:t>
            </a:r>
            <a:r>
              <a:rPr lang="pt-BR" sz="2400" dirty="0" err="1">
                <a:ea typeface="+mn-lt"/>
                <a:cs typeface="+mn-lt"/>
              </a:rPr>
              <a:t>success</a:t>
            </a:r>
            <a:r>
              <a:rPr lang="pt-BR" sz="2400" dirty="0">
                <a:ea typeface="+mn-lt"/>
                <a:cs typeface="+mn-lt"/>
              </a:rPr>
              <a:t>.</a:t>
            </a:r>
            <a:endParaRPr lang="pt-BR" dirty="0"/>
          </a:p>
        </p:txBody>
      </p:sp>
      <p:cxnSp>
        <p:nvCxnSpPr>
          <p:cNvPr id="5" name="Conector de Seta Reta 4">
            <a:extLst>
              <a:ext uri="{FF2B5EF4-FFF2-40B4-BE49-F238E27FC236}">
                <a16:creationId xmlns:a16="http://schemas.microsoft.com/office/drawing/2014/main" id="{AC1F826F-43B3-4BB6-978F-DA403ACF904C}"/>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Tabela&#10;&#10;Descrição gerada automaticamente">
            <a:extLst>
              <a:ext uri="{FF2B5EF4-FFF2-40B4-BE49-F238E27FC236}">
                <a16:creationId xmlns:a16="http://schemas.microsoft.com/office/drawing/2014/main" id="{5CB54574-9A21-4B2D-9FAD-1492CF70DDD2}"/>
              </a:ext>
            </a:extLst>
          </p:cNvPr>
          <p:cNvPicPr>
            <a:picLocks noChangeAspect="1"/>
          </p:cNvPicPr>
          <p:nvPr/>
        </p:nvPicPr>
        <p:blipFill>
          <a:blip r:embed="rId2"/>
          <a:stretch>
            <a:fillRect/>
          </a:stretch>
        </p:blipFill>
        <p:spPr>
          <a:xfrm>
            <a:off x="727494" y="1395385"/>
            <a:ext cx="4152181" cy="3420248"/>
          </a:xfrm>
          <a:prstGeom prst="rect">
            <a:avLst/>
          </a:prstGeom>
        </p:spPr>
      </p:pic>
      <p:pic>
        <p:nvPicPr>
          <p:cNvPr id="7" name="Imagem 7">
            <a:extLst>
              <a:ext uri="{FF2B5EF4-FFF2-40B4-BE49-F238E27FC236}">
                <a16:creationId xmlns:a16="http://schemas.microsoft.com/office/drawing/2014/main" id="{08349BA5-E6B9-4A23-82EB-4D6CE06836DD}"/>
              </a:ext>
            </a:extLst>
          </p:cNvPr>
          <p:cNvPicPr>
            <a:picLocks noChangeAspect="1"/>
          </p:cNvPicPr>
          <p:nvPr/>
        </p:nvPicPr>
        <p:blipFill>
          <a:blip r:embed="rId3"/>
          <a:stretch>
            <a:fillRect/>
          </a:stretch>
        </p:blipFill>
        <p:spPr>
          <a:xfrm>
            <a:off x="1316966" y="5421362"/>
            <a:ext cx="4137803" cy="1090484"/>
          </a:xfrm>
          <a:prstGeom prst="rect">
            <a:avLst/>
          </a:prstGeom>
        </p:spPr>
      </p:pic>
    </p:spTree>
    <p:extLst>
      <p:ext uri="{BB962C8B-B14F-4D97-AF65-F5344CB8AC3E}">
        <p14:creationId xmlns:p14="http://schemas.microsoft.com/office/powerpoint/2010/main" val="2625372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334044D-3501-45FA-B86A-A86CE3A518A7}"/>
              </a:ext>
            </a:extLst>
          </p:cNvPr>
          <p:cNvSpPr>
            <a:spLocks noGrp="1"/>
          </p:cNvSpPr>
          <p:nvPr>
            <p:ph idx="1"/>
          </p:nvPr>
        </p:nvSpPr>
        <p:spPr>
          <a:xfrm>
            <a:off x="838200" y="502909"/>
            <a:ext cx="10544354" cy="5975978"/>
          </a:xfrm>
        </p:spPr>
        <p:txBody>
          <a:bodyPr lIns="91440" tIns="45720" rIns="91440" bIns="45720" anchor="t"/>
          <a:lstStyle/>
          <a:p>
            <a:pPr marL="0" indent="0">
              <a:lnSpc>
                <a:spcPct val="100000"/>
              </a:lnSpc>
              <a:spcBef>
                <a:spcPts val="1400"/>
              </a:spcBef>
              <a:buNone/>
            </a:pPr>
            <a:r>
              <a:rPr lang="en-US" dirty="0">
                <a:ea typeface="+mn-lt"/>
                <a:cs typeface="+mn-lt"/>
              </a:rPr>
              <a:t>The result of the </a:t>
            </a:r>
            <a:r>
              <a:rPr lang="en-US" dirty="0" err="1">
                <a:ea typeface="+mn-lt"/>
                <a:cs typeface="+mn-lt"/>
              </a:rPr>
              <a:t>DataFrame</a:t>
            </a:r>
            <a:r>
              <a:rPr lang="en-US" dirty="0">
                <a:ea typeface="+mn-lt"/>
                <a:cs typeface="+mn-lt"/>
              </a:rPr>
              <a:t> with the column 'Class':</a:t>
            </a:r>
            <a:endParaRPr lang="pt-BR" dirty="0"/>
          </a:p>
          <a:p>
            <a:pPr>
              <a:lnSpc>
                <a:spcPct val="100000"/>
              </a:lnSpc>
              <a:spcBef>
                <a:spcPts val="1400"/>
              </a:spcBef>
              <a:buFont typeface="Arial,Sans-Serif" panose="020B0604020202020204" pitchFamily="34" charset="0"/>
            </a:pPr>
            <a:endParaRPr lang="en-US" dirty="0">
              <a:solidFill>
                <a:schemeClr val="accent3">
                  <a:lumMod val="25000"/>
                </a:schemeClr>
              </a:solidFill>
              <a:ea typeface="+mn-lt"/>
              <a:cs typeface="+mn-lt"/>
            </a:endParaRPr>
          </a:p>
          <a:p>
            <a:pPr>
              <a:lnSpc>
                <a:spcPct val="100000"/>
              </a:lnSpc>
              <a:spcBef>
                <a:spcPts val="1400"/>
              </a:spcBef>
              <a:buFont typeface="Arial,Sans-Serif" panose="020B0604020202020204" pitchFamily="34" charset="0"/>
            </a:pPr>
            <a:endParaRPr lang="en-US" dirty="0">
              <a:solidFill>
                <a:schemeClr val="accent3">
                  <a:lumMod val="25000"/>
                </a:schemeClr>
              </a:solidFill>
              <a:ea typeface="+mn-lt"/>
              <a:cs typeface="+mn-lt"/>
            </a:endParaRPr>
          </a:p>
          <a:p>
            <a:pPr>
              <a:lnSpc>
                <a:spcPct val="100000"/>
              </a:lnSpc>
              <a:spcBef>
                <a:spcPts val="1400"/>
              </a:spcBef>
              <a:buFont typeface="Arial,Sans-Serif" panose="020B0604020202020204" pitchFamily="34" charset="0"/>
            </a:pPr>
            <a:endParaRPr lang="en-US" dirty="0">
              <a:solidFill>
                <a:schemeClr val="accent3">
                  <a:lumMod val="25000"/>
                </a:schemeClr>
              </a:solidFill>
              <a:ea typeface="+mn-lt"/>
              <a:cs typeface="+mn-lt"/>
            </a:endParaRPr>
          </a:p>
          <a:p>
            <a:pPr>
              <a:lnSpc>
                <a:spcPct val="100000"/>
              </a:lnSpc>
              <a:spcBef>
                <a:spcPts val="1400"/>
              </a:spcBef>
              <a:buFont typeface="Arial,Sans-Serif" panose="020B0604020202020204" pitchFamily="34" charset="0"/>
            </a:pPr>
            <a:endParaRPr lang="en-US" dirty="0">
              <a:solidFill>
                <a:schemeClr val="accent3">
                  <a:lumMod val="25000"/>
                </a:schemeClr>
              </a:solidFill>
              <a:ea typeface="+mn-lt"/>
              <a:cs typeface="+mn-lt"/>
            </a:endParaRPr>
          </a:p>
          <a:p>
            <a:pPr>
              <a:lnSpc>
                <a:spcPct val="100000"/>
              </a:lnSpc>
              <a:spcBef>
                <a:spcPts val="1400"/>
              </a:spcBef>
              <a:buFont typeface="Arial,Sans-Serif" panose="020B0604020202020204" pitchFamily="34" charset="0"/>
            </a:pPr>
            <a:endParaRPr lang="en-US" dirty="0">
              <a:solidFill>
                <a:schemeClr val="accent3">
                  <a:lumMod val="25000"/>
                </a:schemeClr>
              </a:solidFill>
              <a:ea typeface="+mn-lt"/>
              <a:cs typeface="+mn-lt"/>
            </a:endParaRPr>
          </a:p>
          <a:p>
            <a:pPr>
              <a:lnSpc>
                <a:spcPct val="100000"/>
              </a:lnSpc>
              <a:spcBef>
                <a:spcPts val="1400"/>
              </a:spcBef>
              <a:buFont typeface="Arial,Sans-Serif" panose="020B0604020202020204" pitchFamily="34" charset="0"/>
            </a:pPr>
            <a:endParaRPr lang="en-US" dirty="0">
              <a:solidFill>
                <a:schemeClr val="accent3">
                  <a:lumMod val="25000"/>
                </a:schemeClr>
              </a:solidFill>
              <a:ea typeface="+mn-lt"/>
              <a:cs typeface="+mn-lt"/>
            </a:endParaRPr>
          </a:p>
          <a:p>
            <a:pPr>
              <a:lnSpc>
                <a:spcPct val="100000"/>
              </a:lnSpc>
              <a:spcBef>
                <a:spcPts val="1400"/>
              </a:spcBef>
              <a:buFont typeface="Arial,Sans-Serif" panose="020B0604020202020204" pitchFamily="34" charset="0"/>
            </a:pPr>
            <a:endParaRPr lang="en-US" dirty="0">
              <a:solidFill>
                <a:schemeClr val="accent3">
                  <a:lumMod val="25000"/>
                </a:schemeClr>
              </a:solidFill>
              <a:ea typeface="+mn-lt"/>
              <a:cs typeface="+mn-lt"/>
            </a:endParaRPr>
          </a:p>
          <a:p>
            <a:pPr>
              <a:lnSpc>
                <a:spcPct val="100000"/>
              </a:lnSpc>
              <a:spcBef>
                <a:spcPts val="1400"/>
              </a:spcBef>
            </a:pPr>
            <a:r>
              <a:rPr lang="en-US" dirty="0">
                <a:solidFill>
                  <a:schemeClr val="accent3">
                    <a:lumMod val="25000"/>
                  </a:schemeClr>
                </a:solidFill>
                <a:ea typeface="+mn-lt"/>
                <a:cs typeface="+mn-lt"/>
              </a:rPr>
              <a:t>GitHub URL of the completed Data Wrangling notebook:</a:t>
            </a:r>
            <a:endParaRPr lang="pt-BR" dirty="0">
              <a:solidFill>
                <a:schemeClr val="accent3">
                  <a:lumMod val="25000"/>
                </a:schemeClr>
              </a:solidFill>
              <a:ea typeface="+mn-lt"/>
              <a:cs typeface="+mn-lt"/>
            </a:endParaRPr>
          </a:p>
          <a:p>
            <a:pPr marL="0" indent="0">
              <a:lnSpc>
                <a:spcPct val="100000"/>
              </a:lnSpc>
              <a:spcBef>
                <a:spcPts val="1400"/>
              </a:spcBef>
              <a:buNone/>
            </a:pPr>
            <a:r>
              <a:rPr lang="pt-BR" dirty="0">
                <a:cs typeface="Calibri"/>
                <a:hlinkClick r:id="rId2"/>
              </a:rPr>
              <a:t>Data Wrangling notebook</a:t>
            </a:r>
            <a:endParaRPr lang="pt-BR" dirty="0">
              <a:cs typeface="Calibri"/>
            </a:endParaRPr>
          </a:p>
        </p:txBody>
      </p:sp>
      <p:cxnSp>
        <p:nvCxnSpPr>
          <p:cNvPr id="5" name="Conector de Seta Reta 4">
            <a:extLst>
              <a:ext uri="{FF2B5EF4-FFF2-40B4-BE49-F238E27FC236}">
                <a16:creationId xmlns:a16="http://schemas.microsoft.com/office/drawing/2014/main" id="{B81EDA21-4425-4A8A-AE9E-1D5A47A03CA5}"/>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Tabela&#10;&#10;Descrição gerada automaticamente">
            <a:extLst>
              <a:ext uri="{FF2B5EF4-FFF2-40B4-BE49-F238E27FC236}">
                <a16:creationId xmlns:a16="http://schemas.microsoft.com/office/drawing/2014/main" id="{B45E3B00-7D6A-4840-8E48-94AFEE3BB81A}"/>
              </a:ext>
            </a:extLst>
          </p:cNvPr>
          <p:cNvPicPr>
            <a:picLocks noChangeAspect="1"/>
          </p:cNvPicPr>
          <p:nvPr/>
        </p:nvPicPr>
        <p:blipFill>
          <a:blip r:embed="rId3"/>
          <a:stretch>
            <a:fillRect/>
          </a:stretch>
        </p:blipFill>
        <p:spPr>
          <a:xfrm>
            <a:off x="483079" y="1314853"/>
            <a:ext cx="11038935" cy="2488634"/>
          </a:xfrm>
          <a:prstGeom prst="rect">
            <a:avLst/>
          </a:prstGeom>
        </p:spPr>
      </p:pic>
    </p:spTree>
    <p:extLst>
      <p:ext uri="{BB962C8B-B14F-4D97-AF65-F5344CB8AC3E}">
        <p14:creationId xmlns:p14="http://schemas.microsoft.com/office/powerpoint/2010/main" val="156238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62897"/>
            <a:ext cx="9912605" cy="28083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2000" dirty="0">
                <a:solidFill>
                  <a:schemeClr val="tx1"/>
                </a:solidFill>
                <a:latin typeface="IBM Plex Mono Text"/>
              </a:rPr>
              <a:t>In this presentation I want to answer questions regarding the success or failure of rocket launch, specifically, Space X's Falcon 9 rockets.</a:t>
            </a:r>
            <a:endParaRPr lang="pt-BR" sz="2000" dirty="0">
              <a:solidFill>
                <a:schemeClr val="tx1"/>
              </a:solidFill>
            </a:endParaRPr>
          </a:p>
          <a:p>
            <a:pPr>
              <a:buNone/>
            </a:pPr>
            <a:r>
              <a:rPr lang="en-US" sz="2000" dirty="0">
                <a:solidFill>
                  <a:schemeClr val="tx1"/>
                </a:solidFill>
                <a:latin typeface="IBM Plex Mono Text"/>
              </a:rPr>
              <a:t>Is there a way we can improve the success percentage of a rocket landing correctly, or even making predictions about the outcome landing of rockets through data?</a:t>
            </a:r>
            <a:endParaRPr lang="en-US" sz="2000" dirty="0">
              <a:solidFill>
                <a:schemeClr val="tx1"/>
              </a:solidFill>
            </a:endParaRPr>
          </a:p>
          <a:p>
            <a:pPr marL="0" indent="0">
              <a:lnSpc>
                <a:spcPct val="100000"/>
              </a:lnSpc>
              <a:spcBef>
                <a:spcPts val="1400"/>
              </a:spcBef>
              <a:buNone/>
            </a:pPr>
            <a:endParaRPr lang="en-US" sz="1800" dirty="0">
              <a:solidFill>
                <a:schemeClr val="tx1"/>
              </a:solidFill>
              <a:latin typeface="IBM Plex Mono Text"/>
            </a:endParaRPr>
          </a:p>
          <a:p>
            <a:pPr marL="0" indent="0">
              <a:lnSpc>
                <a:spcPct val="100000"/>
              </a:lnSpc>
              <a:spcBef>
                <a:spcPts val="1400"/>
              </a:spcBef>
              <a:buNone/>
            </a:pPr>
            <a:r>
              <a:rPr lang="en-US" sz="2000" dirty="0">
                <a:solidFill>
                  <a:schemeClr val="tx1"/>
                </a:solidFill>
                <a:latin typeface="IBM Plex Mono Text"/>
              </a:rPr>
              <a:t>In this presentation we will see that yes, it is possible!</a:t>
            </a:r>
            <a:endParaRPr lang="en-US" sz="2000" dirty="0">
              <a:solidFill>
                <a:schemeClr val="tx1"/>
              </a:solidFill>
            </a:endParaRPr>
          </a:p>
          <a:p>
            <a:pPr>
              <a:buNone/>
            </a:pPr>
            <a:r>
              <a:rPr lang="en-US" sz="2000" dirty="0">
                <a:solidFill>
                  <a:schemeClr val="tx1"/>
                </a:solidFill>
                <a:latin typeface="IBM Plex Mono Text"/>
              </a:rPr>
              <a:t>Let's see how the magic of data science works.</a:t>
            </a:r>
            <a:endParaRPr lang="en-US" sz="2000" dirty="0">
              <a:solidFill>
                <a:schemeClr val="tx1"/>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7436"/>
            <a:ext cx="9745589" cy="4351338"/>
          </a:xfrm>
          <a:prstGeom prst="rect">
            <a:avLst/>
          </a:prstGeom>
        </p:spPr>
        <p:txBody>
          <a:bodyPr lIns="91440" tIns="45720" rIns="91440" bIns="45720" anchor="t"/>
          <a:lstStyle/>
          <a:p>
            <a:pPr marL="0" indent="0">
              <a:lnSpc>
                <a:spcPct val="100000"/>
              </a:lnSpc>
              <a:spcBef>
                <a:spcPts val="1400"/>
              </a:spcBef>
              <a:buNone/>
            </a:pPr>
            <a:r>
              <a:rPr lang="en-US" sz="2400" dirty="0">
                <a:ea typeface="+mn-lt"/>
                <a:cs typeface="+mn-lt"/>
              </a:rPr>
              <a:t>In this step we use several graphs to visualize variables and find correlation between them. We use Scatter charts, Bar charts, histogram, and Line charts.</a:t>
            </a:r>
            <a:endParaRPr lang="en-US" sz="2400" dirty="0">
              <a:solidFill>
                <a:schemeClr val="accent3">
                  <a:lumMod val="25000"/>
                </a:schemeClr>
              </a:solidFill>
              <a:latin typeface="Abadi" panose="020B0604020104020204" pitchFamily="34" charset="0"/>
            </a:endParaRPr>
          </a:p>
          <a:p>
            <a:pPr>
              <a:buNone/>
            </a:pPr>
            <a:r>
              <a:rPr lang="en-US" sz="2400" dirty="0">
                <a:ea typeface="+mn-lt"/>
                <a:cs typeface="+mn-lt"/>
              </a:rPr>
              <a:t>For example, we try to see how the </a:t>
            </a:r>
            <a:r>
              <a:rPr lang="en-US" sz="2400" dirty="0" err="1">
                <a:ea typeface="+mn-lt"/>
                <a:cs typeface="+mn-lt"/>
              </a:rPr>
              <a:t>FlightNumber</a:t>
            </a:r>
            <a:r>
              <a:rPr lang="en-US" sz="2400" dirty="0">
                <a:ea typeface="+mn-lt"/>
                <a:cs typeface="+mn-lt"/>
              </a:rPr>
              <a:t> (indicating the continuous launch attempts.) and Payload variables would affect the launch outcome.</a:t>
            </a:r>
            <a:endParaRPr lang="en-US" dirty="0"/>
          </a:p>
          <a:p>
            <a:pPr>
              <a:buNone/>
            </a:pPr>
            <a:r>
              <a:rPr lang="en-US" sz="2400" dirty="0">
                <a:ea typeface="+mn-lt"/>
                <a:cs typeface="+mn-lt"/>
              </a:rPr>
              <a:t>We plot a scatter chart out the </a:t>
            </a:r>
            <a:r>
              <a:rPr lang="en-US" sz="2400" dirty="0" err="1">
                <a:ea typeface="+mn-lt"/>
                <a:cs typeface="+mn-lt"/>
              </a:rPr>
              <a:t>FlightNumber</a:t>
            </a:r>
            <a:r>
              <a:rPr lang="en-US" sz="2400" dirty="0">
                <a:ea typeface="+mn-lt"/>
                <a:cs typeface="+mn-lt"/>
              </a:rPr>
              <a:t> vs. </a:t>
            </a:r>
            <a:r>
              <a:rPr lang="en-US" sz="2400" dirty="0" err="1">
                <a:ea typeface="+mn-lt"/>
                <a:cs typeface="+mn-lt"/>
              </a:rPr>
              <a:t>PayloadMassand</a:t>
            </a:r>
            <a:r>
              <a:rPr lang="en-US" sz="2400" dirty="0">
                <a:ea typeface="+mn-lt"/>
                <a:cs typeface="+mn-lt"/>
              </a:rPr>
              <a:t> to overlay the outcome of the launch. We see that the flight number increases, the first stage is more likely to land successfully. The payload mass is also important; it seems the more massive the payload, the less likely the first stage will return.</a:t>
            </a:r>
            <a:endParaRPr lang="en-US">
              <a:cs typeface="Calibri" panose="020F0502020204030204"/>
            </a:endParaRPr>
          </a:p>
          <a:p>
            <a:pPr marL="0" indent="0">
              <a:buNone/>
            </a:pPr>
            <a:r>
              <a:rPr lang="en-US" sz="2400" dirty="0">
                <a:ea typeface="+mn-lt"/>
                <a:cs typeface="+mn-lt"/>
              </a:rPr>
              <a:t>We will see the graphics in the results section.</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538561E-C8FB-444B-BF39-ACF56F938F56}"/>
              </a:ext>
            </a:extLst>
          </p:cNvPr>
          <p:cNvSpPr>
            <a:spLocks noGrp="1"/>
          </p:cNvSpPr>
          <p:nvPr>
            <p:ph idx="1"/>
          </p:nvPr>
        </p:nvSpPr>
        <p:spPr>
          <a:xfrm>
            <a:off x="608162" y="574795"/>
            <a:ext cx="10515600" cy="5745941"/>
          </a:xfrm>
        </p:spPr>
        <p:txBody>
          <a:bodyPr lIns="91440" tIns="45720" rIns="91440" bIns="45720" anchor="t"/>
          <a:lstStyle/>
          <a:p>
            <a:pPr marL="0" indent="0">
              <a:buNone/>
            </a:pPr>
            <a:r>
              <a:rPr lang="pt-BR" dirty="0" err="1">
                <a:ea typeface="+mn-lt"/>
                <a:cs typeface="+mn-lt"/>
              </a:rPr>
              <a:t>We</a:t>
            </a:r>
            <a:r>
              <a:rPr lang="pt-BR" dirty="0">
                <a:ea typeface="+mn-lt"/>
                <a:cs typeface="+mn-lt"/>
              </a:rPr>
              <a:t> </a:t>
            </a:r>
            <a:r>
              <a:rPr lang="pt-BR" dirty="0" err="1">
                <a:ea typeface="+mn-lt"/>
                <a:cs typeface="+mn-lt"/>
              </a:rPr>
              <a:t>also</a:t>
            </a:r>
            <a:r>
              <a:rPr lang="pt-BR" dirty="0">
                <a:ea typeface="+mn-lt"/>
                <a:cs typeface="+mn-lt"/>
              </a:rPr>
              <a:t> </a:t>
            </a:r>
            <a:r>
              <a:rPr lang="pt-BR" dirty="0" err="1">
                <a:ea typeface="+mn-lt"/>
                <a:cs typeface="+mn-lt"/>
              </a:rPr>
              <a:t>visualized</a:t>
            </a:r>
            <a:r>
              <a:rPr lang="pt-BR" dirty="0">
                <a:ea typeface="+mn-lt"/>
                <a:cs typeface="+mn-lt"/>
              </a:rPr>
              <a:t>, </a:t>
            </a:r>
            <a:r>
              <a:rPr lang="pt-BR" dirty="0" err="1">
                <a:ea typeface="+mn-lt"/>
                <a:cs typeface="+mn-lt"/>
              </a:rPr>
              <a:t>through</a:t>
            </a:r>
            <a:r>
              <a:rPr lang="pt-BR" dirty="0">
                <a:ea typeface="+mn-lt"/>
                <a:cs typeface="+mn-lt"/>
              </a:rPr>
              <a:t> a bar </a:t>
            </a:r>
            <a:r>
              <a:rPr lang="pt-BR" dirty="0" err="1">
                <a:ea typeface="+mn-lt"/>
                <a:cs typeface="+mn-lt"/>
              </a:rPr>
              <a:t>graph</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relationship</a:t>
            </a:r>
            <a:r>
              <a:rPr lang="pt-BR" dirty="0">
                <a:ea typeface="+mn-lt"/>
                <a:cs typeface="+mn-lt"/>
              </a:rPr>
              <a:t> </a:t>
            </a:r>
            <a:r>
              <a:rPr lang="pt-BR" dirty="0" err="1">
                <a:ea typeface="+mn-lt"/>
                <a:cs typeface="+mn-lt"/>
              </a:rPr>
              <a:t>between</a:t>
            </a:r>
            <a:r>
              <a:rPr lang="pt-BR" dirty="0">
                <a:ea typeface="+mn-lt"/>
                <a:cs typeface="+mn-lt"/>
              </a:rPr>
              <a:t> </a:t>
            </a:r>
            <a:r>
              <a:rPr lang="pt-BR" dirty="0" err="1">
                <a:ea typeface="+mn-lt"/>
                <a:cs typeface="+mn-lt"/>
              </a:rPr>
              <a:t>success</a:t>
            </a:r>
            <a:r>
              <a:rPr lang="pt-BR" dirty="0">
                <a:ea typeface="+mn-lt"/>
                <a:cs typeface="+mn-lt"/>
              </a:rPr>
              <a:t> rate </a:t>
            </a:r>
            <a:r>
              <a:rPr lang="pt-BR" dirty="0" err="1">
                <a:ea typeface="+mn-lt"/>
                <a:cs typeface="+mn-lt"/>
              </a:rPr>
              <a:t>of</a:t>
            </a:r>
            <a:r>
              <a:rPr lang="pt-BR" dirty="0">
                <a:ea typeface="+mn-lt"/>
                <a:cs typeface="+mn-lt"/>
              </a:rPr>
              <a:t> </a:t>
            </a:r>
            <a:r>
              <a:rPr lang="pt-BR" dirty="0" err="1">
                <a:ea typeface="+mn-lt"/>
                <a:cs typeface="+mn-lt"/>
              </a:rPr>
              <a:t>each</a:t>
            </a:r>
            <a:r>
              <a:rPr lang="pt-BR" dirty="0">
                <a:ea typeface="+mn-lt"/>
                <a:cs typeface="+mn-lt"/>
              </a:rPr>
              <a:t> </a:t>
            </a:r>
            <a:r>
              <a:rPr lang="pt-BR" dirty="0" err="1">
                <a:ea typeface="+mn-lt"/>
                <a:cs typeface="+mn-lt"/>
              </a:rPr>
              <a:t>orbit</a:t>
            </a:r>
            <a:r>
              <a:rPr lang="pt-BR" dirty="0">
                <a:ea typeface="+mn-lt"/>
                <a:cs typeface="+mn-lt"/>
              </a:rPr>
              <a:t> </a:t>
            </a:r>
            <a:r>
              <a:rPr lang="pt-BR" dirty="0" err="1">
                <a:ea typeface="+mn-lt"/>
                <a:cs typeface="+mn-lt"/>
              </a:rPr>
              <a:t>type</a:t>
            </a:r>
            <a:r>
              <a:rPr lang="pt-BR" dirty="0">
                <a:ea typeface="+mn-lt"/>
                <a:cs typeface="+mn-lt"/>
              </a:rPr>
              <a:t>. </a:t>
            </a:r>
            <a:r>
              <a:rPr lang="pt-BR" dirty="0" err="1">
                <a:ea typeface="+mn-lt"/>
                <a:cs typeface="+mn-lt"/>
              </a:rPr>
              <a:t>Lastly</a:t>
            </a:r>
            <a:r>
              <a:rPr lang="pt-BR" dirty="0">
                <a:ea typeface="+mn-lt"/>
                <a:cs typeface="+mn-lt"/>
              </a:rPr>
              <a:t> </a:t>
            </a:r>
            <a:r>
              <a:rPr lang="pt-BR" dirty="0" err="1">
                <a:ea typeface="+mn-lt"/>
                <a:cs typeface="+mn-lt"/>
              </a:rPr>
              <a:t>we</a:t>
            </a:r>
            <a:r>
              <a:rPr lang="pt-BR" dirty="0">
                <a:ea typeface="+mn-lt"/>
                <a:cs typeface="+mn-lt"/>
              </a:rPr>
              <a:t> </a:t>
            </a:r>
            <a:r>
              <a:rPr lang="pt-BR" dirty="0" err="1">
                <a:ea typeface="+mn-lt"/>
                <a:cs typeface="+mn-lt"/>
              </a:rPr>
              <a:t>saw</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success</a:t>
            </a:r>
            <a:r>
              <a:rPr lang="pt-BR" dirty="0">
                <a:ea typeface="+mn-lt"/>
                <a:cs typeface="+mn-lt"/>
              </a:rPr>
              <a:t> rate over </a:t>
            </a:r>
            <a:r>
              <a:rPr lang="pt-BR" dirty="0" err="1">
                <a:ea typeface="+mn-lt"/>
                <a:cs typeface="+mn-lt"/>
              </a:rPr>
              <a:t>the</a:t>
            </a:r>
            <a:r>
              <a:rPr lang="pt-BR" dirty="0">
                <a:ea typeface="+mn-lt"/>
                <a:cs typeface="+mn-lt"/>
              </a:rPr>
              <a:t> </a:t>
            </a:r>
            <a:r>
              <a:rPr lang="pt-BR" dirty="0" err="1">
                <a:ea typeface="+mn-lt"/>
                <a:cs typeface="+mn-lt"/>
              </a:rPr>
              <a:t>years</a:t>
            </a:r>
            <a:r>
              <a:rPr lang="pt-BR" dirty="0">
                <a:ea typeface="+mn-lt"/>
                <a:cs typeface="+mn-lt"/>
              </a:rPr>
              <a:t> </a:t>
            </a:r>
            <a:r>
              <a:rPr lang="pt-BR" dirty="0" err="1">
                <a:ea typeface="+mn-lt"/>
                <a:cs typeface="+mn-lt"/>
              </a:rPr>
              <a:t>with</a:t>
            </a:r>
            <a:r>
              <a:rPr lang="pt-BR" dirty="0">
                <a:ea typeface="+mn-lt"/>
                <a:cs typeface="+mn-lt"/>
              </a:rPr>
              <a:t> a </a:t>
            </a:r>
            <a:r>
              <a:rPr lang="pt-BR" dirty="0" err="1">
                <a:ea typeface="+mn-lt"/>
                <a:cs typeface="+mn-lt"/>
              </a:rPr>
              <a:t>line</a:t>
            </a:r>
            <a:r>
              <a:rPr lang="pt-BR" dirty="0">
                <a:ea typeface="+mn-lt"/>
                <a:cs typeface="+mn-lt"/>
              </a:rPr>
              <a:t> </a:t>
            </a:r>
            <a:r>
              <a:rPr lang="pt-BR" dirty="0" err="1">
                <a:ea typeface="+mn-lt"/>
                <a:cs typeface="+mn-lt"/>
              </a:rPr>
              <a:t>graph</a:t>
            </a:r>
            <a:r>
              <a:rPr lang="pt-BR" dirty="0">
                <a:ea typeface="+mn-lt"/>
                <a:cs typeface="+mn-lt"/>
              </a:rPr>
              <a:t>.</a:t>
            </a:r>
          </a:p>
          <a:p>
            <a:pPr marL="0" indent="0">
              <a:buNone/>
            </a:pPr>
            <a:r>
              <a:rPr lang="pt-BR" dirty="0" err="1">
                <a:ea typeface="+mn-lt"/>
                <a:cs typeface="+mn-lt"/>
              </a:rPr>
              <a:t>Also</a:t>
            </a:r>
            <a:r>
              <a:rPr lang="pt-BR" dirty="0">
                <a:ea typeface="+mn-lt"/>
                <a:cs typeface="+mn-lt"/>
              </a:rPr>
              <a:t> </a:t>
            </a:r>
            <a:r>
              <a:rPr lang="pt-BR" dirty="0" err="1">
                <a:ea typeface="+mn-lt"/>
                <a:cs typeface="+mn-lt"/>
              </a:rPr>
              <a:t>at</a:t>
            </a:r>
            <a:r>
              <a:rPr lang="pt-BR" dirty="0">
                <a:ea typeface="+mn-lt"/>
                <a:cs typeface="+mn-lt"/>
              </a:rPr>
              <a:t> </a:t>
            </a:r>
            <a:r>
              <a:rPr lang="pt-BR" dirty="0" err="1">
                <a:ea typeface="+mn-lt"/>
                <a:cs typeface="+mn-lt"/>
              </a:rPr>
              <a:t>this</a:t>
            </a:r>
            <a:r>
              <a:rPr lang="pt-BR" dirty="0">
                <a:ea typeface="+mn-lt"/>
                <a:cs typeface="+mn-lt"/>
              </a:rPr>
              <a:t> </a:t>
            </a:r>
            <a:r>
              <a:rPr lang="pt-BR" dirty="0" err="1">
                <a:ea typeface="+mn-lt"/>
                <a:cs typeface="+mn-lt"/>
              </a:rPr>
              <a:t>stage</a:t>
            </a:r>
            <a:r>
              <a:rPr lang="pt-BR" dirty="0">
                <a:ea typeface="+mn-lt"/>
                <a:cs typeface="+mn-lt"/>
              </a:rPr>
              <a:t>, </a:t>
            </a:r>
            <a:r>
              <a:rPr lang="pt-BR" dirty="0" err="1">
                <a:ea typeface="+mn-lt"/>
                <a:cs typeface="+mn-lt"/>
              </a:rPr>
              <a:t>we</a:t>
            </a:r>
            <a:r>
              <a:rPr lang="pt-BR" dirty="0">
                <a:ea typeface="+mn-lt"/>
                <a:cs typeface="+mn-lt"/>
              </a:rPr>
              <a:t> </a:t>
            </a:r>
            <a:r>
              <a:rPr lang="pt-BR" dirty="0" err="1">
                <a:ea typeface="+mn-lt"/>
                <a:cs typeface="+mn-lt"/>
              </a:rPr>
              <a:t>did</a:t>
            </a:r>
            <a:r>
              <a:rPr lang="pt-BR" dirty="0">
                <a:ea typeface="+mn-lt"/>
                <a:cs typeface="+mn-lt"/>
              </a:rPr>
              <a:t> a </a:t>
            </a:r>
            <a:r>
              <a:rPr lang="pt-BR" dirty="0" err="1">
                <a:ea typeface="+mn-lt"/>
                <a:cs typeface="+mn-lt"/>
              </a:rPr>
              <a:t>process</a:t>
            </a:r>
            <a:r>
              <a:rPr lang="pt-BR" dirty="0">
                <a:ea typeface="+mn-lt"/>
                <a:cs typeface="+mn-lt"/>
              </a:rPr>
              <a:t> </a:t>
            </a:r>
            <a:r>
              <a:rPr lang="pt-BR" dirty="0" err="1">
                <a:ea typeface="+mn-lt"/>
                <a:cs typeface="+mn-lt"/>
              </a:rPr>
              <a:t>called</a:t>
            </a:r>
            <a:r>
              <a:rPr lang="pt-BR" dirty="0">
                <a:ea typeface="+mn-lt"/>
                <a:cs typeface="+mn-lt"/>
              </a:rPr>
              <a:t> "</a:t>
            </a:r>
            <a:r>
              <a:rPr lang="pt-BR" dirty="0" err="1">
                <a:ea typeface="+mn-lt"/>
                <a:cs typeface="+mn-lt"/>
              </a:rPr>
              <a:t>Features</a:t>
            </a:r>
            <a:r>
              <a:rPr lang="pt-BR" dirty="0">
                <a:ea typeface="+mn-lt"/>
                <a:cs typeface="+mn-lt"/>
              </a:rPr>
              <a:t> </a:t>
            </a:r>
            <a:r>
              <a:rPr lang="pt-BR" dirty="0" err="1">
                <a:ea typeface="+mn-lt"/>
                <a:cs typeface="+mn-lt"/>
              </a:rPr>
              <a:t>Engineering</a:t>
            </a:r>
            <a:r>
              <a:rPr lang="pt-BR" dirty="0">
                <a:ea typeface="+mn-lt"/>
                <a:cs typeface="+mn-lt"/>
              </a:rPr>
              <a:t>", </a:t>
            </a:r>
            <a:r>
              <a:rPr lang="pt-BR" dirty="0" err="1">
                <a:ea typeface="+mn-lt"/>
                <a:cs typeface="+mn-lt"/>
              </a:rPr>
              <a:t>which</a:t>
            </a:r>
            <a:r>
              <a:rPr lang="pt-BR" dirty="0">
                <a:ea typeface="+mn-lt"/>
                <a:cs typeface="+mn-lt"/>
              </a:rPr>
              <a:t> </a:t>
            </a:r>
            <a:r>
              <a:rPr lang="pt-BR" dirty="0" err="1">
                <a:ea typeface="+mn-lt"/>
                <a:cs typeface="+mn-lt"/>
              </a:rPr>
              <a:t>consists</a:t>
            </a:r>
            <a:r>
              <a:rPr lang="pt-BR" dirty="0">
                <a:ea typeface="+mn-lt"/>
                <a:cs typeface="+mn-lt"/>
              </a:rPr>
              <a:t> </a:t>
            </a:r>
            <a:r>
              <a:rPr lang="pt-BR" dirty="0" err="1">
                <a:ea typeface="+mn-lt"/>
                <a:cs typeface="+mn-lt"/>
              </a:rPr>
              <a:t>of</a:t>
            </a:r>
            <a:r>
              <a:rPr lang="pt-BR" dirty="0">
                <a:ea typeface="+mn-lt"/>
                <a:cs typeface="+mn-lt"/>
              </a:rPr>
              <a:t> </a:t>
            </a:r>
            <a:r>
              <a:rPr lang="pt-BR" dirty="0" err="1">
                <a:ea typeface="+mn-lt"/>
                <a:cs typeface="+mn-lt"/>
              </a:rPr>
              <a:t>better</a:t>
            </a:r>
            <a:r>
              <a:rPr lang="pt-BR" dirty="0">
                <a:ea typeface="+mn-lt"/>
                <a:cs typeface="+mn-lt"/>
              </a:rPr>
              <a:t> </a:t>
            </a:r>
            <a:r>
              <a:rPr lang="pt-BR" dirty="0" err="1">
                <a:ea typeface="+mn-lt"/>
                <a:cs typeface="+mn-lt"/>
              </a:rPr>
              <a:t>preparing</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Dataframe</a:t>
            </a:r>
            <a:r>
              <a:rPr lang="pt-BR" dirty="0">
                <a:ea typeface="+mn-lt"/>
                <a:cs typeface="+mn-lt"/>
              </a:rPr>
              <a:t> for </a:t>
            </a:r>
            <a:r>
              <a:rPr lang="pt-BR" dirty="0" err="1">
                <a:ea typeface="+mn-lt"/>
                <a:cs typeface="+mn-lt"/>
              </a:rPr>
              <a:t>the</a:t>
            </a:r>
            <a:r>
              <a:rPr lang="pt-BR" dirty="0">
                <a:ea typeface="+mn-lt"/>
                <a:cs typeface="+mn-lt"/>
              </a:rPr>
              <a:t> future use </a:t>
            </a:r>
            <a:r>
              <a:rPr lang="pt-BR" dirty="0" err="1">
                <a:ea typeface="+mn-lt"/>
                <a:cs typeface="+mn-lt"/>
              </a:rPr>
              <a:t>of</a:t>
            </a:r>
            <a:r>
              <a:rPr lang="pt-BR" dirty="0">
                <a:ea typeface="+mn-lt"/>
                <a:cs typeface="+mn-lt"/>
              </a:rPr>
              <a:t> </a:t>
            </a:r>
            <a:r>
              <a:rPr lang="pt-BR" dirty="0" err="1">
                <a:ea typeface="+mn-lt"/>
                <a:cs typeface="+mn-lt"/>
              </a:rPr>
              <a:t>machine</a:t>
            </a:r>
            <a:r>
              <a:rPr lang="pt-BR" dirty="0">
                <a:ea typeface="+mn-lt"/>
                <a:cs typeface="+mn-lt"/>
              </a:rPr>
              <a:t> </a:t>
            </a:r>
            <a:r>
              <a:rPr lang="pt-BR" dirty="0" err="1">
                <a:ea typeface="+mn-lt"/>
                <a:cs typeface="+mn-lt"/>
              </a:rPr>
              <a:t>learning</a:t>
            </a:r>
            <a:r>
              <a:rPr lang="pt-BR" dirty="0">
                <a:ea typeface="+mn-lt"/>
                <a:cs typeface="+mn-lt"/>
              </a:rPr>
              <a:t> models.</a:t>
            </a:r>
            <a:endParaRPr lang="pt-BR" dirty="0">
              <a:cs typeface="Calibri"/>
            </a:endParaRPr>
          </a:p>
          <a:p>
            <a:pPr marL="0" indent="0">
              <a:buNone/>
            </a:pPr>
            <a:r>
              <a:rPr lang="pt-BR" dirty="0" err="1">
                <a:ea typeface="+mn-lt"/>
                <a:cs typeface="+mn-lt"/>
              </a:rPr>
              <a:t>See</a:t>
            </a:r>
            <a:r>
              <a:rPr lang="pt-BR" dirty="0">
                <a:ea typeface="+mn-lt"/>
                <a:cs typeface="+mn-lt"/>
              </a:rPr>
              <a:t> </a:t>
            </a:r>
            <a:r>
              <a:rPr lang="pt-BR" dirty="0" err="1">
                <a:ea typeface="+mn-lt"/>
                <a:cs typeface="+mn-lt"/>
              </a:rPr>
              <a:t>the</a:t>
            </a:r>
            <a:r>
              <a:rPr lang="pt-BR" dirty="0">
                <a:ea typeface="+mn-lt"/>
                <a:cs typeface="+mn-lt"/>
              </a:rPr>
              <a:t> </a:t>
            </a:r>
            <a:r>
              <a:rPr lang="pt-BR" dirty="0" err="1">
                <a:ea typeface="+mn-lt"/>
                <a:cs typeface="+mn-lt"/>
              </a:rPr>
              <a:t>entire</a:t>
            </a:r>
            <a:r>
              <a:rPr lang="pt-BR" dirty="0">
                <a:ea typeface="+mn-lt"/>
                <a:cs typeface="+mn-lt"/>
              </a:rPr>
              <a:t> </a:t>
            </a:r>
            <a:r>
              <a:rPr lang="pt-BR" dirty="0" err="1">
                <a:ea typeface="+mn-lt"/>
                <a:cs typeface="+mn-lt"/>
              </a:rPr>
              <a:t>process</a:t>
            </a:r>
            <a:r>
              <a:rPr lang="pt-BR" dirty="0">
                <a:ea typeface="+mn-lt"/>
                <a:cs typeface="+mn-lt"/>
              </a:rPr>
              <a:t> </a:t>
            </a:r>
            <a:r>
              <a:rPr lang="pt-BR" dirty="0" err="1">
                <a:ea typeface="+mn-lt"/>
                <a:cs typeface="+mn-lt"/>
              </a:rPr>
              <a:t>on</a:t>
            </a:r>
            <a:r>
              <a:rPr lang="pt-BR" dirty="0">
                <a:ea typeface="+mn-lt"/>
                <a:cs typeface="+mn-lt"/>
              </a:rPr>
              <a:t> </a:t>
            </a:r>
            <a:r>
              <a:rPr lang="pt-BR" dirty="0" err="1">
                <a:ea typeface="+mn-lt"/>
                <a:cs typeface="+mn-lt"/>
              </a:rPr>
              <a:t>my</a:t>
            </a:r>
            <a:r>
              <a:rPr lang="pt-BR" dirty="0">
                <a:ea typeface="+mn-lt"/>
                <a:cs typeface="+mn-lt"/>
              </a:rPr>
              <a:t> GitHub profile.</a:t>
            </a:r>
          </a:p>
          <a:p>
            <a:pPr marL="0" indent="0">
              <a:buNone/>
            </a:pPr>
            <a:endParaRPr lang="pt-BR" dirty="0">
              <a:cs typeface="Calibri" panose="020F0502020204030204"/>
            </a:endParaRPr>
          </a:p>
          <a:p>
            <a:pPr marL="0" indent="0">
              <a:buNone/>
            </a:pPr>
            <a:endParaRPr lang="pt-BR" dirty="0">
              <a:cs typeface="Calibri" panose="020F0502020204030204"/>
            </a:endParaRPr>
          </a:p>
          <a:p>
            <a:pPr>
              <a:lnSpc>
                <a:spcPct val="100000"/>
              </a:lnSpc>
              <a:spcBef>
                <a:spcPts val="1400"/>
              </a:spcBef>
              <a:buFont typeface="Arial"/>
              <a:buChar char="•"/>
            </a:pPr>
            <a:r>
              <a:rPr lang="en-US" dirty="0">
                <a:solidFill>
                  <a:schemeClr val="accent3">
                    <a:lumMod val="25000"/>
                  </a:schemeClr>
                </a:solidFill>
                <a:cs typeface="Calibri" panose="020F0502020204030204"/>
              </a:rPr>
              <a:t>GitHub URL of the completed Data EAD Visualization notebook:</a:t>
            </a:r>
            <a:endParaRPr lang="pt-BR" dirty="0">
              <a:solidFill>
                <a:schemeClr val="accent3">
                  <a:lumMod val="25000"/>
                </a:schemeClr>
              </a:solidFill>
              <a:ea typeface="+mn-lt"/>
              <a:cs typeface="+mn-lt"/>
            </a:endParaRPr>
          </a:p>
          <a:p>
            <a:pPr marL="0" indent="0">
              <a:lnSpc>
                <a:spcPct val="100000"/>
              </a:lnSpc>
              <a:spcBef>
                <a:spcPts val="1400"/>
              </a:spcBef>
              <a:buNone/>
            </a:pPr>
            <a:r>
              <a:rPr lang="pt-BR" dirty="0">
                <a:ea typeface="+mn-lt"/>
                <a:cs typeface="+mn-lt"/>
                <a:hlinkClick r:id="rId2"/>
              </a:rPr>
              <a:t>Data EAD Visualization</a:t>
            </a:r>
            <a:endParaRPr lang="pt-BR" dirty="0">
              <a:ea typeface="+mn-lt"/>
              <a:cs typeface="+mn-lt"/>
            </a:endParaRPr>
          </a:p>
        </p:txBody>
      </p:sp>
      <p:cxnSp>
        <p:nvCxnSpPr>
          <p:cNvPr id="5" name="Conector de Seta Reta 4">
            <a:extLst>
              <a:ext uri="{FF2B5EF4-FFF2-40B4-BE49-F238E27FC236}">
                <a16:creationId xmlns:a16="http://schemas.microsoft.com/office/drawing/2014/main" id="{FF1983B5-C2B6-43ED-9C41-A00280D2D442}"/>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938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1519"/>
            <a:ext cx="9745589" cy="4969563"/>
          </a:xfrm>
          <a:prstGeom prst="rect">
            <a:avLst/>
          </a:prstGeom>
        </p:spPr>
        <p:txBody>
          <a:bodyPr lIns="91440" tIns="45720" rIns="91440" bIns="45720" anchor="t"/>
          <a:lstStyle/>
          <a:p>
            <a:pPr>
              <a:buNone/>
            </a:pPr>
            <a:r>
              <a:rPr lang="en-US" sz="2400" dirty="0">
                <a:ea typeface="+mn-lt"/>
                <a:cs typeface="+mn-lt"/>
              </a:rPr>
              <a:t>Databases are not just for storing data. We can get very interesting insights through custom SQL queries.</a:t>
            </a:r>
          </a:p>
          <a:p>
            <a:pPr marL="0" indent="0">
              <a:lnSpc>
                <a:spcPct val="100000"/>
              </a:lnSpc>
              <a:spcBef>
                <a:spcPts val="1400"/>
              </a:spcBef>
              <a:buNone/>
            </a:pPr>
            <a:r>
              <a:rPr lang="en-US" sz="2400" dirty="0">
                <a:ea typeface="+mn-lt"/>
                <a:cs typeface="+mn-lt"/>
              </a:rPr>
              <a:t>We use the IBM Db2 relational database to carry out this process.</a:t>
            </a:r>
          </a:p>
          <a:p>
            <a:pPr>
              <a:buNone/>
            </a:pPr>
            <a:r>
              <a:rPr lang="en-US" sz="2400" dirty="0">
                <a:ea typeface="+mn-lt"/>
                <a:cs typeface="+mn-lt"/>
              </a:rPr>
              <a:t>First we upload the dataset to the database. Then through a </a:t>
            </a:r>
            <a:r>
              <a:rPr lang="en-US" sz="2400" dirty="0" err="1">
                <a:ea typeface="+mn-lt"/>
                <a:cs typeface="+mn-lt"/>
              </a:rPr>
              <a:t>Jupyter</a:t>
            </a:r>
            <a:r>
              <a:rPr lang="en-US" sz="2400" dirty="0">
                <a:ea typeface="+mn-lt"/>
                <a:cs typeface="+mn-lt"/>
              </a:rPr>
              <a:t> notebook we even made a connection with the database.</a:t>
            </a:r>
            <a:endParaRPr lang="en-US" sz="2400" dirty="0">
              <a:cs typeface="Calibri"/>
            </a:endParaRPr>
          </a:p>
          <a:p>
            <a:pPr>
              <a:buNone/>
            </a:pPr>
            <a:r>
              <a:rPr lang="en-US" sz="2400" dirty="0">
                <a:ea typeface="+mn-lt"/>
                <a:cs typeface="+mn-lt"/>
              </a:rPr>
              <a:t>For this process, the following libraries are needed:</a:t>
            </a:r>
            <a:endParaRPr lang="en-US" sz="2400" dirty="0">
              <a:cs typeface="Calibri"/>
            </a:endParaRPr>
          </a:p>
          <a:p>
            <a:pPr marL="0" indent="0">
              <a:buNone/>
            </a:pPr>
            <a:r>
              <a:rPr lang="en-US" sz="2400" b="1" dirty="0" err="1">
                <a:ea typeface="+mn-lt"/>
                <a:cs typeface="+mn-lt"/>
              </a:rPr>
              <a:t>sqlalchemy</a:t>
            </a:r>
            <a:r>
              <a:rPr lang="en-US" sz="2400" dirty="0">
                <a:ea typeface="+mn-lt"/>
                <a:cs typeface="+mn-lt"/>
              </a:rPr>
              <a:t>, </a:t>
            </a:r>
            <a:r>
              <a:rPr lang="en-US" sz="2400" b="1" dirty="0" err="1">
                <a:ea typeface="+mn-lt"/>
                <a:cs typeface="+mn-lt"/>
              </a:rPr>
              <a:t>ibm_db_sa</a:t>
            </a:r>
            <a:r>
              <a:rPr lang="en-US" sz="2400" dirty="0">
                <a:ea typeface="+mn-lt"/>
                <a:cs typeface="+mn-lt"/>
              </a:rPr>
              <a:t> and </a:t>
            </a:r>
            <a:r>
              <a:rPr lang="en-US" sz="2400" b="1" dirty="0" err="1">
                <a:ea typeface="+mn-lt"/>
                <a:cs typeface="+mn-lt"/>
              </a:rPr>
              <a:t>ipython-sql</a:t>
            </a:r>
            <a:r>
              <a:rPr lang="en-US" sz="2400" dirty="0">
                <a:ea typeface="+mn-lt"/>
                <a:cs typeface="+mn-lt"/>
              </a:rPr>
              <a:t>.</a:t>
            </a:r>
            <a:endParaRPr lang="en-US" sz="2400" dirty="0"/>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Imagem 5" descr="Interface gráfica do usuário, Texto&#10;&#10;Descrição gerada automaticamente">
            <a:extLst>
              <a:ext uri="{FF2B5EF4-FFF2-40B4-BE49-F238E27FC236}">
                <a16:creationId xmlns:a16="http://schemas.microsoft.com/office/drawing/2014/main" id="{0462C09C-4128-4FA1-812C-741FD56D8E14}"/>
              </a:ext>
            </a:extLst>
          </p:cNvPr>
          <p:cNvPicPr>
            <a:picLocks noChangeAspect="1"/>
          </p:cNvPicPr>
          <p:nvPr/>
        </p:nvPicPr>
        <p:blipFill>
          <a:blip r:embed="rId2"/>
          <a:stretch>
            <a:fillRect/>
          </a:stretch>
        </p:blipFill>
        <p:spPr>
          <a:xfrm>
            <a:off x="770626" y="4896576"/>
            <a:ext cx="6898256" cy="1349299"/>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038419F-2DDE-45D7-84A4-5917D915AB74}"/>
              </a:ext>
            </a:extLst>
          </p:cNvPr>
          <p:cNvSpPr>
            <a:spLocks noGrp="1"/>
          </p:cNvSpPr>
          <p:nvPr>
            <p:ph idx="1"/>
          </p:nvPr>
        </p:nvSpPr>
        <p:spPr>
          <a:xfrm>
            <a:off x="363748" y="531663"/>
            <a:ext cx="11133824" cy="5645300"/>
          </a:xfrm>
        </p:spPr>
        <p:txBody>
          <a:bodyPr lIns="91440" tIns="45720" rIns="91440" bIns="45720" anchor="t"/>
          <a:lstStyle/>
          <a:p>
            <a:pPr marL="0" indent="0">
              <a:buNone/>
            </a:pPr>
            <a:r>
              <a:rPr lang="pt-BR" sz="2400" dirty="0" err="1">
                <a:ea typeface="+mn-lt"/>
                <a:cs typeface="+mn-lt"/>
              </a:rPr>
              <a:t>After</a:t>
            </a:r>
            <a:r>
              <a:rPr lang="pt-BR" sz="2400" dirty="0">
                <a:ea typeface="+mn-lt"/>
                <a:cs typeface="+mn-lt"/>
              </a:rPr>
              <a:t> </a:t>
            </a:r>
            <a:r>
              <a:rPr lang="pt-BR" sz="2400" dirty="0" err="1">
                <a:ea typeface="+mn-lt"/>
                <a:cs typeface="+mn-lt"/>
              </a:rPr>
              <a:t>connecting</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database</a:t>
            </a:r>
            <a:r>
              <a:rPr lang="pt-BR" sz="2400" dirty="0">
                <a:ea typeface="+mn-lt"/>
                <a:cs typeface="+mn-lt"/>
              </a:rPr>
              <a:t> </a:t>
            </a:r>
            <a:r>
              <a:rPr lang="pt-BR" sz="2400" dirty="0" err="1">
                <a:ea typeface="+mn-lt"/>
                <a:cs typeface="+mn-lt"/>
              </a:rPr>
              <a:t>using</a:t>
            </a:r>
            <a:r>
              <a:rPr lang="pt-BR" sz="2400" dirty="0">
                <a:ea typeface="+mn-lt"/>
                <a:cs typeface="+mn-lt"/>
              </a:rPr>
              <a:t> </a:t>
            </a:r>
            <a:r>
              <a:rPr lang="pt-BR" sz="2400" dirty="0" err="1">
                <a:ea typeface="+mn-lt"/>
                <a:cs typeface="+mn-lt"/>
              </a:rPr>
              <a:t>my</a:t>
            </a:r>
            <a:r>
              <a:rPr lang="pt-BR" sz="2400" dirty="0">
                <a:ea typeface="+mn-lt"/>
                <a:cs typeface="+mn-lt"/>
              </a:rPr>
              <a:t> </a:t>
            </a:r>
            <a:r>
              <a:rPr lang="pt-BR" sz="2400" dirty="0" err="1">
                <a:ea typeface="+mn-lt"/>
                <a:cs typeface="+mn-lt"/>
              </a:rPr>
              <a:t>credentials</a:t>
            </a:r>
            <a:r>
              <a:rPr lang="pt-BR" sz="2400" dirty="0">
                <a:ea typeface="+mn-lt"/>
                <a:cs typeface="+mn-lt"/>
              </a:rPr>
              <a:t>, it </a:t>
            </a:r>
            <a:r>
              <a:rPr lang="pt-BR" sz="2400" dirty="0" err="1">
                <a:ea typeface="+mn-lt"/>
                <a:cs typeface="+mn-lt"/>
              </a:rPr>
              <a:t>is</a:t>
            </a:r>
            <a:r>
              <a:rPr lang="pt-BR" sz="2400" dirty="0">
                <a:ea typeface="+mn-lt"/>
                <a:cs typeface="+mn-lt"/>
              </a:rPr>
              <a:t> </a:t>
            </a:r>
            <a:r>
              <a:rPr lang="pt-BR" sz="2400" dirty="0" err="1">
                <a:ea typeface="+mn-lt"/>
                <a:cs typeface="+mn-lt"/>
              </a:rPr>
              <a:t>possible</a:t>
            </a:r>
            <a:r>
              <a:rPr lang="pt-BR" sz="2400" dirty="0">
                <a:ea typeface="+mn-lt"/>
                <a:cs typeface="+mn-lt"/>
              </a:rPr>
              <a:t> </a:t>
            </a:r>
            <a:r>
              <a:rPr lang="pt-BR" sz="2400" dirty="0" err="1">
                <a:ea typeface="+mn-lt"/>
                <a:cs typeface="+mn-lt"/>
              </a:rPr>
              <a:t>to</a:t>
            </a:r>
            <a:r>
              <a:rPr lang="pt-BR" sz="2400" dirty="0">
                <a:ea typeface="+mn-lt"/>
                <a:cs typeface="+mn-lt"/>
              </a:rPr>
              <a:t> make SQL queries </a:t>
            </a:r>
            <a:r>
              <a:rPr lang="pt-BR" sz="2400" dirty="0" err="1">
                <a:ea typeface="+mn-lt"/>
                <a:cs typeface="+mn-lt"/>
              </a:rPr>
              <a:t>on</a:t>
            </a:r>
            <a:r>
              <a:rPr lang="pt-BR" sz="2400" dirty="0">
                <a:ea typeface="+mn-lt"/>
                <a:cs typeface="+mn-lt"/>
              </a:rPr>
              <a:t> a </a:t>
            </a:r>
            <a:r>
              <a:rPr lang="pt-BR" sz="2400" dirty="0" err="1">
                <a:ea typeface="+mn-lt"/>
                <a:cs typeface="+mn-lt"/>
              </a:rPr>
              <a:t>Jupyter</a:t>
            </a:r>
            <a:r>
              <a:rPr lang="pt-BR" sz="2400" dirty="0">
                <a:ea typeface="+mn-lt"/>
                <a:cs typeface="+mn-lt"/>
              </a:rPr>
              <a:t> notebook. </a:t>
            </a:r>
            <a:r>
              <a:rPr lang="pt-BR" sz="2400" dirty="0" err="1">
                <a:ea typeface="+mn-lt"/>
                <a:cs typeface="+mn-lt"/>
              </a:rPr>
              <a:t>See</a:t>
            </a:r>
            <a:r>
              <a:rPr lang="pt-BR" sz="2400" dirty="0">
                <a:ea typeface="+mn-lt"/>
                <a:cs typeface="+mn-lt"/>
              </a:rPr>
              <a:t> </a:t>
            </a:r>
            <a:r>
              <a:rPr lang="pt-BR" sz="2400" dirty="0" err="1">
                <a:ea typeface="+mn-lt"/>
                <a:cs typeface="+mn-lt"/>
              </a:rPr>
              <a:t>below</a:t>
            </a:r>
            <a:r>
              <a:rPr lang="pt-BR" sz="2400" dirty="0">
                <a:ea typeface="+mn-lt"/>
                <a:cs typeface="+mn-lt"/>
              </a:rPr>
              <a:t> some </a:t>
            </a:r>
            <a:r>
              <a:rPr lang="pt-BR" sz="2400" dirty="0" err="1">
                <a:ea typeface="+mn-lt"/>
                <a:cs typeface="+mn-lt"/>
              </a:rPr>
              <a:t>of</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surveys</a:t>
            </a:r>
            <a:r>
              <a:rPr lang="pt-BR" sz="2400" dirty="0">
                <a:ea typeface="+mn-lt"/>
                <a:cs typeface="+mn-lt"/>
              </a:rPr>
              <a:t> </a:t>
            </a:r>
            <a:r>
              <a:rPr lang="pt-BR" sz="2400" dirty="0" err="1">
                <a:ea typeface="+mn-lt"/>
                <a:cs typeface="+mn-lt"/>
              </a:rPr>
              <a:t>made</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our</a:t>
            </a:r>
            <a:r>
              <a:rPr lang="pt-BR" sz="2400" dirty="0">
                <a:ea typeface="+mn-lt"/>
                <a:cs typeface="+mn-lt"/>
              </a:rPr>
              <a:t> </a:t>
            </a:r>
            <a:r>
              <a:rPr lang="pt-BR" sz="2400" dirty="0" err="1">
                <a:ea typeface="+mn-lt"/>
                <a:cs typeface="+mn-lt"/>
              </a:rPr>
              <a:t>findings</a:t>
            </a:r>
            <a:r>
              <a:rPr lang="pt-BR" sz="2400" dirty="0">
                <a:ea typeface="+mn-lt"/>
                <a:cs typeface="+mn-lt"/>
              </a:rPr>
              <a:t>.</a:t>
            </a:r>
          </a:p>
          <a:p>
            <a:pPr marL="0" indent="0">
              <a:buNone/>
            </a:pPr>
            <a:endParaRPr lang="pt-BR" sz="2400" b="1" i="1" dirty="0"/>
          </a:p>
          <a:p>
            <a:pPr marL="0" indent="0">
              <a:buNone/>
            </a:pPr>
            <a:r>
              <a:rPr lang="pt-BR" sz="2400" b="1" i="1" dirty="0"/>
              <a:t>The total </a:t>
            </a:r>
            <a:r>
              <a:rPr lang="pt-BR" sz="2400" b="1" i="1" dirty="0" err="1"/>
              <a:t>payload</a:t>
            </a:r>
            <a:r>
              <a:rPr lang="pt-BR" sz="2400" b="1" i="1" dirty="0"/>
              <a:t> </a:t>
            </a:r>
            <a:r>
              <a:rPr lang="pt-BR" sz="2400" b="1" i="1" dirty="0" err="1"/>
              <a:t>mass</a:t>
            </a:r>
            <a:r>
              <a:rPr lang="pt-BR" sz="2400" b="1" i="1" dirty="0"/>
              <a:t> </a:t>
            </a:r>
            <a:r>
              <a:rPr lang="pt-BR" sz="2400" b="1" i="1" dirty="0" err="1"/>
              <a:t>carried</a:t>
            </a:r>
            <a:r>
              <a:rPr lang="pt-BR" sz="2400" b="1" i="1" dirty="0"/>
              <a:t> </a:t>
            </a:r>
            <a:r>
              <a:rPr lang="pt-BR" sz="2400" b="1" i="1" dirty="0" err="1"/>
              <a:t>by</a:t>
            </a:r>
            <a:r>
              <a:rPr lang="pt-BR" sz="2400" b="1" i="1" dirty="0"/>
              <a:t> </a:t>
            </a:r>
            <a:r>
              <a:rPr lang="pt-BR" sz="2400" b="1" i="1" dirty="0" err="1"/>
              <a:t>boosters</a:t>
            </a:r>
            <a:r>
              <a:rPr lang="pt-BR" sz="2400" b="1" i="1" dirty="0"/>
              <a:t> </a:t>
            </a:r>
            <a:r>
              <a:rPr lang="pt-BR" sz="2400" b="1" i="1" dirty="0" err="1"/>
              <a:t>launched</a:t>
            </a:r>
            <a:r>
              <a:rPr lang="pt-BR" sz="2400" b="1" i="1" dirty="0"/>
              <a:t> </a:t>
            </a:r>
            <a:r>
              <a:rPr lang="pt-BR" sz="2400" b="1" i="1" dirty="0" err="1"/>
              <a:t>by</a:t>
            </a:r>
            <a:r>
              <a:rPr lang="pt-BR" sz="2400" b="1" i="1" dirty="0"/>
              <a:t> NASA (CRS):</a:t>
            </a:r>
            <a:endParaRPr lang="pt-BR" b="1">
              <a:cs typeface="Calibri" panose="020F0502020204030204"/>
            </a:endParaRPr>
          </a:p>
          <a:p>
            <a:pPr marL="0" indent="0">
              <a:buNone/>
            </a:pPr>
            <a:endParaRPr lang="pt-BR" sz="2400" b="1" i="1" dirty="0">
              <a:cs typeface="Calibri" panose="020F0502020204030204"/>
            </a:endParaRPr>
          </a:p>
          <a:p>
            <a:pPr marL="0" indent="0">
              <a:buNone/>
            </a:pPr>
            <a:endParaRPr lang="pt-BR" sz="2400" b="1" i="1" dirty="0">
              <a:cs typeface="Calibri" panose="020F0502020204030204"/>
            </a:endParaRPr>
          </a:p>
          <a:p>
            <a:pPr marL="0" indent="0">
              <a:buNone/>
            </a:pPr>
            <a:endParaRPr lang="pt-BR" sz="2400" b="1" i="1" dirty="0">
              <a:cs typeface="Calibri" panose="020F0502020204030204"/>
            </a:endParaRPr>
          </a:p>
          <a:p>
            <a:pPr marL="0" indent="0">
              <a:buNone/>
            </a:pPr>
            <a:endParaRPr lang="pt-BR" sz="2400" b="1" i="1" dirty="0">
              <a:cs typeface="Calibri" panose="020F0502020204030204"/>
            </a:endParaRPr>
          </a:p>
          <a:p>
            <a:pPr marL="0" indent="0">
              <a:buNone/>
            </a:pPr>
            <a:r>
              <a:rPr lang="pt-BR" sz="2400" b="1" dirty="0">
                <a:ea typeface="+mn-lt"/>
                <a:cs typeface="+mn-lt"/>
              </a:rPr>
              <a:t>The </a:t>
            </a:r>
            <a:r>
              <a:rPr lang="pt-BR" sz="2400" b="1" dirty="0" err="1">
                <a:ea typeface="+mn-lt"/>
                <a:cs typeface="+mn-lt"/>
              </a:rPr>
              <a:t>average</a:t>
            </a:r>
            <a:r>
              <a:rPr lang="pt-BR" sz="2400" b="1" dirty="0">
                <a:ea typeface="+mn-lt"/>
                <a:cs typeface="+mn-lt"/>
              </a:rPr>
              <a:t> </a:t>
            </a:r>
            <a:r>
              <a:rPr lang="pt-BR" sz="2400" b="1" dirty="0" err="1">
                <a:ea typeface="+mn-lt"/>
                <a:cs typeface="+mn-lt"/>
              </a:rPr>
              <a:t>payload</a:t>
            </a:r>
            <a:r>
              <a:rPr lang="pt-BR" sz="2400" b="1" dirty="0">
                <a:ea typeface="+mn-lt"/>
                <a:cs typeface="+mn-lt"/>
              </a:rPr>
              <a:t> </a:t>
            </a:r>
            <a:r>
              <a:rPr lang="pt-BR" sz="2400" b="1" dirty="0" err="1">
                <a:ea typeface="+mn-lt"/>
                <a:cs typeface="+mn-lt"/>
              </a:rPr>
              <a:t>mass</a:t>
            </a:r>
            <a:r>
              <a:rPr lang="pt-BR" sz="2400" b="1" dirty="0">
                <a:ea typeface="+mn-lt"/>
                <a:cs typeface="+mn-lt"/>
              </a:rPr>
              <a:t> </a:t>
            </a:r>
            <a:r>
              <a:rPr lang="pt-BR" sz="2400" b="1" dirty="0" err="1">
                <a:ea typeface="+mn-lt"/>
                <a:cs typeface="+mn-lt"/>
              </a:rPr>
              <a:t>carried</a:t>
            </a:r>
            <a:r>
              <a:rPr lang="pt-BR" sz="2400" b="1" dirty="0">
                <a:ea typeface="+mn-lt"/>
                <a:cs typeface="+mn-lt"/>
              </a:rPr>
              <a:t> </a:t>
            </a:r>
            <a:r>
              <a:rPr lang="pt-BR" sz="2400" b="1" dirty="0" err="1">
                <a:ea typeface="+mn-lt"/>
                <a:cs typeface="+mn-lt"/>
              </a:rPr>
              <a:t>by</a:t>
            </a:r>
            <a:r>
              <a:rPr lang="pt-BR" sz="2400" b="1" dirty="0">
                <a:ea typeface="+mn-lt"/>
                <a:cs typeface="+mn-lt"/>
              </a:rPr>
              <a:t> </a:t>
            </a:r>
            <a:r>
              <a:rPr lang="pt-BR" sz="2400" b="1" dirty="0" err="1">
                <a:ea typeface="+mn-lt"/>
                <a:cs typeface="+mn-lt"/>
              </a:rPr>
              <a:t>booster</a:t>
            </a:r>
            <a:r>
              <a:rPr lang="pt-BR" sz="2400" b="1" dirty="0">
                <a:ea typeface="+mn-lt"/>
                <a:cs typeface="+mn-lt"/>
              </a:rPr>
              <a:t> </a:t>
            </a:r>
            <a:r>
              <a:rPr lang="pt-BR" sz="2400" b="1" dirty="0" err="1">
                <a:ea typeface="+mn-lt"/>
                <a:cs typeface="+mn-lt"/>
              </a:rPr>
              <a:t>version</a:t>
            </a:r>
            <a:r>
              <a:rPr lang="pt-BR" sz="2400" b="1" dirty="0">
                <a:ea typeface="+mn-lt"/>
                <a:cs typeface="+mn-lt"/>
              </a:rPr>
              <a:t> F9 v1.1:</a:t>
            </a:r>
            <a:endParaRPr lang="pt-BR" b="1">
              <a:cs typeface="Calibri"/>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p:txBody>
      </p:sp>
      <p:cxnSp>
        <p:nvCxnSpPr>
          <p:cNvPr id="5" name="Conector de Seta Reta 4">
            <a:extLst>
              <a:ext uri="{FF2B5EF4-FFF2-40B4-BE49-F238E27FC236}">
                <a16:creationId xmlns:a16="http://schemas.microsoft.com/office/drawing/2014/main" id="{8345FE77-43E1-4D92-97F2-11C756694C04}"/>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Interface gráfica do usuário, Texto, Aplicativo, Email&#10;&#10;Descrição gerada automaticamente">
            <a:extLst>
              <a:ext uri="{FF2B5EF4-FFF2-40B4-BE49-F238E27FC236}">
                <a16:creationId xmlns:a16="http://schemas.microsoft.com/office/drawing/2014/main" id="{8C91AB78-D018-4596-A9BD-6E4809FEF4D7}"/>
              </a:ext>
            </a:extLst>
          </p:cNvPr>
          <p:cNvPicPr>
            <a:picLocks noChangeAspect="1"/>
          </p:cNvPicPr>
          <p:nvPr/>
        </p:nvPicPr>
        <p:blipFill>
          <a:blip r:embed="rId2"/>
          <a:stretch>
            <a:fillRect/>
          </a:stretch>
        </p:blipFill>
        <p:spPr>
          <a:xfrm>
            <a:off x="368061" y="2120343"/>
            <a:ext cx="11398369" cy="1855312"/>
          </a:xfrm>
          <a:prstGeom prst="rect">
            <a:avLst/>
          </a:prstGeom>
        </p:spPr>
      </p:pic>
      <p:pic>
        <p:nvPicPr>
          <p:cNvPr id="7" name="Imagem 7" descr="Interface gráfica do usuário, Texto&#10;&#10;Descrição gerada automaticamente">
            <a:extLst>
              <a:ext uri="{FF2B5EF4-FFF2-40B4-BE49-F238E27FC236}">
                <a16:creationId xmlns:a16="http://schemas.microsoft.com/office/drawing/2014/main" id="{62148CB5-4F6F-4FFA-8293-D9C4CA28B988}"/>
              </a:ext>
            </a:extLst>
          </p:cNvPr>
          <p:cNvPicPr>
            <a:picLocks noChangeAspect="1"/>
          </p:cNvPicPr>
          <p:nvPr/>
        </p:nvPicPr>
        <p:blipFill>
          <a:blip r:embed="rId3"/>
          <a:stretch>
            <a:fillRect/>
          </a:stretch>
        </p:blipFill>
        <p:spPr>
          <a:xfrm>
            <a:off x="224287" y="4738964"/>
            <a:ext cx="8810445" cy="1722033"/>
          </a:xfrm>
          <a:prstGeom prst="rect">
            <a:avLst/>
          </a:prstGeom>
        </p:spPr>
      </p:pic>
    </p:spTree>
    <p:extLst>
      <p:ext uri="{BB962C8B-B14F-4D97-AF65-F5344CB8AC3E}">
        <p14:creationId xmlns:p14="http://schemas.microsoft.com/office/powerpoint/2010/main" val="4131247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0451202-BAC3-43D4-A6A0-CE032B8E99FB}"/>
              </a:ext>
            </a:extLst>
          </p:cNvPr>
          <p:cNvSpPr>
            <a:spLocks noGrp="1"/>
          </p:cNvSpPr>
          <p:nvPr>
            <p:ph idx="1"/>
          </p:nvPr>
        </p:nvSpPr>
        <p:spPr>
          <a:xfrm>
            <a:off x="421257" y="502909"/>
            <a:ext cx="10961297" cy="5674054"/>
          </a:xfrm>
        </p:spPr>
        <p:txBody>
          <a:bodyPr lIns="91440" tIns="45720" rIns="91440" bIns="45720" anchor="t"/>
          <a:lstStyle/>
          <a:p>
            <a:pPr marL="0" indent="0">
              <a:buNone/>
            </a:pPr>
            <a:r>
              <a:rPr lang="pt-BR" sz="2400" b="1" dirty="0">
                <a:ea typeface="+mn-lt"/>
                <a:cs typeface="+mn-lt"/>
              </a:rPr>
              <a:t>The date </a:t>
            </a:r>
            <a:r>
              <a:rPr lang="pt-BR" sz="2400" b="1" dirty="0" err="1">
                <a:ea typeface="+mn-lt"/>
                <a:cs typeface="+mn-lt"/>
              </a:rPr>
              <a:t>when</a:t>
            </a:r>
            <a:r>
              <a:rPr lang="pt-BR" sz="2400" b="1" dirty="0">
                <a:ea typeface="+mn-lt"/>
                <a:cs typeface="+mn-lt"/>
              </a:rPr>
              <a:t> </a:t>
            </a:r>
            <a:r>
              <a:rPr lang="pt-BR" sz="2400" b="1" dirty="0" err="1">
                <a:ea typeface="+mn-lt"/>
                <a:cs typeface="+mn-lt"/>
              </a:rPr>
              <a:t>the</a:t>
            </a:r>
            <a:r>
              <a:rPr lang="pt-BR" sz="2400" b="1" dirty="0">
                <a:ea typeface="+mn-lt"/>
                <a:cs typeface="+mn-lt"/>
              </a:rPr>
              <a:t> </a:t>
            </a:r>
            <a:r>
              <a:rPr lang="pt-BR" sz="2400" b="1" dirty="0" err="1">
                <a:ea typeface="+mn-lt"/>
                <a:cs typeface="+mn-lt"/>
              </a:rPr>
              <a:t>first</a:t>
            </a:r>
            <a:r>
              <a:rPr lang="pt-BR" sz="2400" b="1" dirty="0">
                <a:ea typeface="+mn-lt"/>
                <a:cs typeface="+mn-lt"/>
              </a:rPr>
              <a:t> </a:t>
            </a:r>
            <a:r>
              <a:rPr lang="pt-BR" sz="2400" b="1" dirty="0" err="1">
                <a:ea typeface="+mn-lt"/>
                <a:cs typeface="+mn-lt"/>
              </a:rPr>
              <a:t>successful</a:t>
            </a:r>
            <a:r>
              <a:rPr lang="pt-BR" sz="2400" b="1" dirty="0">
                <a:ea typeface="+mn-lt"/>
                <a:cs typeface="+mn-lt"/>
              </a:rPr>
              <a:t> landing </a:t>
            </a:r>
            <a:r>
              <a:rPr lang="pt-BR" sz="2400" b="1" dirty="0" err="1">
                <a:ea typeface="+mn-lt"/>
                <a:cs typeface="+mn-lt"/>
              </a:rPr>
              <a:t>outcome</a:t>
            </a:r>
            <a:r>
              <a:rPr lang="pt-BR" sz="2400" b="1" dirty="0">
                <a:ea typeface="+mn-lt"/>
                <a:cs typeface="+mn-lt"/>
              </a:rPr>
              <a:t> in </a:t>
            </a:r>
            <a:r>
              <a:rPr lang="pt-BR" sz="2400" b="1" dirty="0" err="1">
                <a:ea typeface="+mn-lt"/>
                <a:cs typeface="+mn-lt"/>
              </a:rPr>
              <a:t>ground</a:t>
            </a:r>
            <a:r>
              <a:rPr lang="pt-BR" sz="2400" b="1" dirty="0">
                <a:ea typeface="+mn-lt"/>
                <a:cs typeface="+mn-lt"/>
              </a:rPr>
              <a:t> </a:t>
            </a:r>
            <a:r>
              <a:rPr lang="pt-BR" sz="2400" b="1" dirty="0" err="1">
                <a:ea typeface="+mn-lt"/>
                <a:cs typeface="+mn-lt"/>
              </a:rPr>
              <a:t>pad</a:t>
            </a:r>
            <a:r>
              <a:rPr lang="pt-BR" sz="2400" b="1" dirty="0">
                <a:ea typeface="+mn-lt"/>
                <a:cs typeface="+mn-lt"/>
              </a:rPr>
              <a:t> </a:t>
            </a:r>
            <a:r>
              <a:rPr lang="pt-BR" sz="2400" b="1" dirty="0" err="1">
                <a:ea typeface="+mn-lt"/>
                <a:cs typeface="+mn-lt"/>
              </a:rPr>
              <a:t>was</a:t>
            </a:r>
            <a:r>
              <a:rPr lang="pt-BR" sz="2400" b="1" dirty="0">
                <a:ea typeface="+mn-lt"/>
                <a:cs typeface="+mn-lt"/>
              </a:rPr>
              <a:t> </a:t>
            </a:r>
            <a:r>
              <a:rPr lang="pt-BR" sz="2400" b="1" dirty="0" err="1">
                <a:ea typeface="+mn-lt"/>
                <a:cs typeface="+mn-lt"/>
              </a:rPr>
              <a:t>aquived</a:t>
            </a:r>
            <a:r>
              <a:rPr lang="pt-BR" sz="2400" b="1" dirty="0">
                <a:ea typeface="+mn-lt"/>
                <a:cs typeface="+mn-lt"/>
              </a:rPr>
              <a:t>:</a:t>
            </a:r>
          </a:p>
          <a:p>
            <a:pPr marL="0" indent="0">
              <a:buNone/>
            </a:pPr>
            <a:endParaRPr lang="pt-BR" sz="2400" b="1" dirty="0">
              <a:cs typeface="Calibri" panose="020F0502020204030204"/>
            </a:endParaRPr>
          </a:p>
          <a:p>
            <a:pPr marL="0" indent="0">
              <a:buNone/>
            </a:pPr>
            <a:endParaRPr lang="pt-BR" sz="2400" b="1" dirty="0">
              <a:cs typeface="Calibri" panose="020F0502020204030204"/>
            </a:endParaRPr>
          </a:p>
          <a:p>
            <a:pPr marL="0" indent="0">
              <a:buNone/>
            </a:pPr>
            <a:endParaRPr lang="pt-BR" sz="2400" b="1" dirty="0">
              <a:cs typeface="Calibri" panose="020F0502020204030204"/>
            </a:endParaRPr>
          </a:p>
          <a:p>
            <a:pPr marL="0" indent="0">
              <a:buNone/>
            </a:pPr>
            <a:endParaRPr lang="pt-BR" sz="2400" b="1" dirty="0">
              <a:cs typeface="Calibri" panose="020F0502020204030204"/>
            </a:endParaRPr>
          </a:p>
          <a:p>
            <a:pPr marL="0" indent="0">
              <a:buNone/>
            </a:pPr>
            <a:endParaRPr lang="pt-BR" sz="2400" b="1" dirty="0">
              <a:ea typeface="+mn-lt"/>
              <a:cs typeface="+mn-lt"/>
            </a:endParaRPr>
          </a:p>
          <a:p>
            <a:pPr marL="0" indent="0">
              <a:buNone/>
            </a:pPr>
            <a:endParaRPr lang="pt-BR" sz="2400" b="1" dirty="0">
              <a:ea typeface="+mn-lt"/>
              <a:cs typeface="+mn-lt"/>
            </a:endParaRPr>
          </a:p>
          <a:p>
            <a:pPr marL="0" indent="0">
              <a:buNone/>
            </a:pPr>
            <a:r>
              <a:rPr lang="pt-BR" sz="2400" b="1" dirty="0">
                <a:ea typeface="+mn-lt"/>
                <a:cs typeface="+mn-lt"/>
              </a:rPr>
              <a:t>The total </a:t>
            </a:r>
            <a:r>
              <a:rPr lang="pt-BR" sz="2400" b="1" dirty="0" err="1">
                <a:ea typeface="+mn-lt"/>
                <a:cs typeface="+mn-lt"/>
              </a:rPr>
              <a:t>number</a:t>
            </a:r>
            <a:r>
              <a:rPr lang="pt-BR" sz="2400" b="1" dirty="0">
                <a:ea typeface="+mn-lt"/>
                <a:cs typeface="+mn-lt"/>
              </a:rPr>
              <a:t> </a:t>
            </a:r>
            <a:r>
              <a:rPr lang="pt-BR" sz="2400" b="1" dirty="0" err="1">
                <a:ea typeface="+mn-lt"/>
                <a:cs typeface="+mn-lt"/>
              </a:rPr>
              <a:t>of</a:t>
            </a:r>
            <a:r>
              <a:rPr lang="pt-BR" sz="2400" b="1" dirty="0">
                <a:ea typeface="+mn-lt"/>
                <a:cs typeface="+mn-lt"/>
              </a:rPr>
              <a:t> </a:t>
            </a:r>
            <a:r>
              <a:rPr lang="pt-BR" sz="2400" b="1" dirty="0" err="1">
                <a:ea typeface="+mn-lt"/>
                <a:cs typeface="+mn-lt"/>
              </a:rPr>
              <a:t>successful</a:t>
            </a:r>
            <a:r>
              <a:rPr lang="pt-BR" sz="2400" b="1" dirty="0">
                <a:ea typeface="+mn-lt"/>
                <a:cs typeface="+mn-lt"/>
              </a:rPr>
              <a:t> </a:t>
            </a:r>
            <a:r>
              <a:rPr lang="pt-BR" sz="2400" b="1" dirty="0" err="1">
                <a:ea typeface="+mn-lt"/>
                <a:cs typeface="+mn-lt"/>
              </a:rPr>
              <a:t>mission</a:t>
            </a:r>
            <a:r>
              <a:rPr lang="pt-BR" sz="2400" b="1" dirty="0">
                <a:ea typeface="+mn-lt"/>
                <a:cs typeface="+mn-lt"/>
              </a:rPr>
              <a:t> </a:t>
            </a:r>
            <a:r>
              <a:rPr lang="pt-BR" sz="2400" b="1" dirty="0" err="1">
                <a:ea typeface="+mn-lt"/>
                <a:cs typeface="+mn-lt"/>
              </a:rPr>
              <a:t>outcomes</a:t>
            </a:r>
            <a:r>
              <a:rPr lang="pt-BR" sz="2400" b="1" dirty="0">
                <a:ea typeface="+mn-lt"/>
                <a:cs typeface="+mn-lt"/>
              </a:rPr>
              <a:t>:</a:t>
            </a:r>
            <a:endParaRPr lang="pt-BR" b="1">
              <a:cs typeface="Calibri"/>
            </a:endParaRPr>
          </a:p>
        </p:txBody>
      </p:sp>
      <p:cxnSp>
        <p:nvCxnSpPr>
          <p:cNvPr id="5" name="Conector de Seta Reta 4">
            <a:extLst>
              <a:ext uri="{FF2B5EF4-FFF2-40B4-BE49-F238E27FC236}">
                <a16:creationId xmlns:a16="http://schemas.microsoft.com/office/drawing/2014/main" id="{DF9CFA78-4089-4F29-A02D-71E853EFC939}"/>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7" name="Imagem 7" descr="Interface gráfica do usuário, Texto, Aplicativo, Email&#10;&#10;Descrição gerada automaticamente">
            <a:extLst>
              <a:ext uri="{FF2B5EF4-FFF2-40B4-BE49-F238E27FC236}">
                <a16:creationId xmlns:a16="http://schemas.microsoft.com/office/drawing/2014/main" id="{79C4A801-F235-40E6-85EB-FA4AE3ECCE98}"/>
              </a:ext>
            </a:extLst>
          </p:cNvPr>
          <p:cNvPicPr>
            <a:picLocks noChangeAspect="1"/>
          </p:cNvPicPr>
          <p:nvPr/>
        </p:nvPicPr>
        <p:blipFill>
          <a:blip r:embed="rId2"/>
          <a:stretch>
            <a:fillRect/>
          </a:stretch>
        </p:blipFill>
        <p:spPr>
          <a:xfrm>
            <a:off x="612476" y="972835"/>
            <a:ext cx="9543689" cy="1979347"/>
          </a:xfrm>
          <a:prstGeom prst="rect">
            <a:avLst/>
          </a:prstGeom>
        </p:spPr>
      </p:pic>
      <p:pic>
        <p:nvPicPr>
          <p:cNvPr id="8" name="Imagem 8" descr="Interface gráfica do usuário, Texto, Aplicativo, Email&#10;&#10;Descrição gerada automaticamente">
            <a:extLst>
              <a:ext uri="{FF2B5EF4-FFF2-40B4-BE49-F238E27FC236}">
                <a16:creationId xmlns:a16="http://schemas.microsoft.com/office/drawing/2014/main" id="{642299C5-111D-4245-A377-A6143347809F}"/>
              </a:ext>
            </a:extLst>
          </p:cNvPr>
          <p:cNvPicPr>
            <a:picLocks noChangeAspect="1"/>
          </p:cNvPicPr>
          <p:nvPr/>
        </p:nvPicPr>
        <p:blipFill>
          <a:blip r:embed="rId3"/>
          <a:stretch>
            <a:fillRect/>
          </a:stretch>
        </p:blipFill>
        <p:spPr>
          <a:xfrm>
            <a:off x="554966" y="4123895"/>
            <a:ext cx="9874369" cy="2017646"/>
          </a:xfrm>
          <a:prstGeom prst="rect">
            <a:avLst/>
          </a:prstGeom>
        </p:spPr>
      </p:pic>
    </p:spTree>
    <p:extLst>
      <p:ext uri="{BB962C8B-B14F-4D97-AF65-F5344CB8AC3E}">
        <p14:creationId xmlns:p14="http://schemas.microsoft.com/office/powerpoint/2010/main" val="283885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2F00DDE-8A5A-4650-A1EF-25EA3019E1D9}"/>
              </a:ext>
            </a:extLst>
          </p:cNvPr>
          <p:cNvSpPr>
            <a:spLocks noGrp="1"/>
          </p:cNvSpPr>
          <p:nvPr>
            <p:ph idx="1"/>
          </p:nvPr>
        </p:nvSpPr>
        <p:spPr>
          <a:xfrm>
            <a:off x="608162" y="617927"/>
            <a:ext cx="10515600" cy="4351338"/>
          </a:xfrm>
        </p:spPr>
        <p:txBody>
          <a:bodyPr lIns="91440" tIns="45720" rIns="91440" bIns="45720" anchor="t"/>
          <a:lstStyle/>
          <a:p>
            <a:pPr marL="0" indent="0">
              <a:buNone/>
            </a:pPr>
            <a:r>
              <a:rPr lang="pt-BR" sz="2400" b="1" dirty="0">
                <a:ea typeface="+mn-lt"/>
                <a:cs typeface="+mn-lt"/>
              </a:rPr>
              <a:t>The </a:t>
            </a:r>
            <a:r>
              <a:rPr lang="pt-BR" sz="2400" b="1" dirty="0" err="1">
                <a:ea typeface="+mn-lt"/>
                <a:cs typeface="+mn-lt"/>
              </a:rPr>
              <a:t>names</a:t>
            </a:r>
            <a:r>
              <a:rPr lang="pt-BR" sz="2400" b="1" dirty="0">
                <a:ea typeface="+mn-lt"/>
                <a:cs typeface="+mn-lt"/>
              </a:rPr>
              <a:t> </a:t>
            </a:r>
            <a:r>
              <a:rPr lang="pt-BR" sz="2400" b="1" dirty="0" err="1">
                <a:ea typeface="+mn-lt"/>
                <a:cs typeface="+mn-lt"/>
              </a:rPr>
              <a:t>of</a:t>
            </a:r>
            <a:r>
              <a:rPr lang="pt-BR" sz="2400" b="1" dirty="0">
                <a:ea typeface="+mn-lt"/>
                <a:cs typeface="+mn-lt"/>
              </a:rPr>
              <a:t> </a:t>
            </a:r>
            <a:r>
              <a:rPr lang="pt-BR" sz="2400" b="1" dirty="0" err="1">
                <a:ea typeface="+mn-lt"/>
                <a:cs typeface="+mn-lt"/>
              </a:rPr>
              <a:t>the</a:t>
            </a:r>
            <a:r>
              <a:rPr lang="pt-BR" sz="2400" b="1" dirty="0">
                <a:ea typeface="+mn-lt"/>
                <a:cs typeface="+mn-lt"/>
              </a:rPr>
              <a:t> </a:t>
            </a:r>
            <a:r>
              <a:rPr lang="pt-BR" sz="2400" b="1" dirty="0" err="1">
                <a:ea typeface="+mn-lt"/>
                <a:cs typeface="+mn-lt"/>
              </a:rPr>
              <a:t>booster</a:t>
            </a:r>
            <a:r>
              <a:rPr lang="pt-BR" sz="2400" b="1" dirty="0">
                <a:ea typeface="+mn-lt"/>
                <a:cs typeface="+mn-lt"/>
              </a:rPr>
              <a:t> </a:t>
            </a:r>
            <a:r>
              <a:rPr lang="pt-BR" sz="2400" b="1" dirty="0" err="1">
                <a:ea typeface="+mn-lt"/>
                <a:cs typeface="+mn-lt"/>
              </a:rPr>
              <a:t>versions</a:t>
            </a:r>
            <a:r>
              <a:rPr lang="pt-BR" sz="2400" b="1" dirty="0">
                <a:ea typeface="+mn-lt"/>
                <a:cs typeface="+mn-lt"/>
              </a:rPr>
              <a:t> </a:t>
            </a:r>
            <a:r>
              <a:rPr lang="pt-BR" sz="2400" b="1" dirty="0" err="1">
                <a:ea typeface="+mn-lt"/>
                <a:cs typeface="+mn-lt"/>
              </a:rPr>
              <a:t>which</a:t>
            </a:r>
            <a:r>
              <a:rPr lang="pt-BR" sz="2400" b="1" dirty="0">
                <a:ea typeface="+mn-lt"/>
                <a:cs typeface="+mn-lt"/>
              </a:rPr>
              <a:t> </a:t>
            </a:r>
            <a:r>
              <a:rPr lang="pt-BR" sz="2400" b="1" dirty="0" err="1">
                <a:ea typeface="+mn-lt"/>
                <a:cs typeface="+mn-lt"/>
              </a:rPr>
              <a:t>have</a:t>
            </a:r>
            <a:r>
              <a:rPr lang="pt-BR" sz="2400" b="1" dirty="0">
                <a:ea typeface="+mn-lt"/>
                <a:cs typeface="+mn-lt"/>
              </a:rPr>
              <a:t> </a:t>
            </a:r>
            <a:r>
              <a:rPr lang="pt-BR" sz="2400" b="1" dirty="0" err="1">
                <a:ea typeface="+mn-lt"/>
                <a:cs typeface="+mn-lt"/>
              </a:rPr>
              <a:t>carried</a:t>
            </a:r>
            <a:r>
              <a:rPr lang="pt-BR" sz="2400" b="1" dirty="0">
                <a:ea typeface="+mn-lt"/>
                <a:cs typeface="+mn-lt"/>
              </a:rPr>
              <a:t> </a:t>
            </a:r>
            <a:r>
              <a:rPr lang="pt-BR" sz="2400" b="1" dirty="0" err="1">
                <a:ea typeface="+mn-lt"/>
                <a:cs typeface="+mn-lt"/>
              </a:rPr>
              <a:t>the</a:t>
            </a:r>
            <a:r>
              <a:rPr lang="pt-BR" sz="2400" b="1" dirty="0">
                <a:ea typeface="+mn-lt"/>
                <a:cs typeface="+mn-lt"/>
              </a:rPr>
              <a:t> </a:t>
            </a:r>
            <a:r>
              <a:rPr lang="pt-BR" sz="2400" b="1" dirty="0" err="1">
                <a:ea typeface="+mn-lt"/>
                <a:cs typeface="+mn-lt"/>
              </a:rPr>
              <a:t>maximum</a:t>
            </a:r>
            <a:r>
              <a:rPr lang="pt-BR" sz="2400" b="1" dirty="0">
                <a:ea typeface="+mn-lt"/>
                <a:cs typeface="+mn-lt"/>
              </a:rPr>
              <a:t> </a:t>
            </a:r>
            <a:r>
              <a:rPr lang="pt-BR" sz="2400" b="1" dirty="0" err="1">
                <a:ea typeface="+mn-lt"/>
                <a:cs typeface="+mn-lt"/>
              </a:rPr>
              <a:t>payload</a:t>
            </a:r>
            <a:r>
              <a:rPr lang="pt-BR" sz="2400" b="1" dirty="0">
                <a:ea typeface="+mn-lt"/>
                <a:cs typeface="+mn-lt"/>
              </a:rPr>
              <a:t> </a:t>
            </a:r>
            <a:r>
              <a:rPr lang="pt-BR" sz="2400" b="1" dirty="0" err="1">
                <a:ea typeface="+mn-lt"/>
                <a:cs typeface="+mn-lt"/>
              </a:rPr>
              <a:t>mass</a:t>
            </a:r>
            <a:r>
              <a:rPr lang="pt-BR" sz="2400" b="1" dirty="0">
                <a:ea typeface="+mn-lt"/>
                <a:cs typeface="+mn-lt"/>
              </a:rPr>
              <a:t>:</a:t>
            </a:r>
          </a:p>
        </p:txBody>
      </p:sp>
      <p:cxnSp>
        <p:nvCxnSpPr>
          <p:cNvPr id="5" name="Conector de Seta Reta 4">
            <a:extLst>
              <a:ext uri="{FF2B5EF4-FFF2-40B4-BE49-F238E27FC236}">
                <a16:creationId xmlns:a16="http://schemas.microsoft.com/office/drawing/2014/main" id="{5145D53F-5358-44AB-991F-AD95FA5918D8}"/>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Texto, Tabela&#10;&#10;Descrição gerada automaticamente">
            <a:extLst>
              <a:ext uri="{FF2B5EF4-FFF2-40B4-BE49-F238E27FC236}">
                <a16:creationId xmlns:a16="http://schemas.microsoft.com/office/drawing/2014/main" id="{568EC8E4-1195-4746-BB40-D2173A1AD673}"/>
              </a:ext>
            </a:extLst>
          </p:cNvPr>
          <p:cNvPicPr>
            <a:picLocks noChangeAspect="1"/>
          </p:cNvPicPr>
          <p:nvPr/>
        </p:nvPicPr>
        <p:blipFill>
          <a:blip r:embed="rId2"/>
          <a:stretch>
            <a:fillRect/>
          </a:stretch>
        </p:blipFill>
        <p:spPr>
          <a:xfrm>
            <a:off x="612475" y="1431485"/>
            <a:ext cx="9975010" cy="4483859"/>
          </a:xfrm>
          <a:prstGeom prst="rect">
            <a:avLst/>
          </a:prstGeom>
        </p:spPr>
      </p:pic>
    </p:spTree>
    <p:extLst>
      <p:ext uri="{BB962C8B-B14F-4D97-AF65-F5344CB8AC3E}">
        <p14:creationId xmlns:p14="http://schemas.microsoft.com/office/powerpoint/2010/main" val="1444639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B242B98-F3B6-4245-8DB7-E8A87388CDA6}"/>
              </a:ext>
            </a:extLst>
          </p:cNvPr>
          <p:cNvSpPr>
            <a:spLocks noGrp="1"/>
          </p:cNvSpPr>
          <p:nvPr>
            <p:ph idx="1"/>
          </p:nvPr>
        </p:nvSpPr>
        <p:spPr>
          <a:xfrm>
            <a:off x="737558" y="517285"/>
            <a:ext cx="11018807" cy="6119753"/>
          </a:xfrm>
        </p:spPr>
        <p:txBody>
          <a:bodyPr lIns="91440" tIns="45720" rIns="91440" bIns="45720" anchor="t"/>
          <a:lstStyle/>
          <a:p>
            <a:pPr marL="0" indent="0">
              <a:buNone/>
            </a:pPr>
            <a:r>
              <a:rPr lang="pt-BR" sz="2400" b="1" dirty="0">
                <a:ea typeface="+mn-lt"/>
                <a:cs typeface="+mn-lt"/>
              </a:rPr>
              <a:t>The rank </a:t>
            </a:r>
            <a:r>
              <a:rPr lang="pt-BR" sz="2400" b="1" dirty="0" err="1">
                <a:ea typeface="+mn-lt"/>
                <a:cs typeface="+mn-lt"/>
              </a:rPr>
              <a:t>of</a:t>
            </a:r>
            <a:r>
              <a:rPr lang="pt-BR" sz="2400" b="1" dirty="0">
                <a:ea typeface="+mn-lt"/>
                <a:cs typeface="+mn-lt"/>
              </a:rPr>
              <a:t> </a:t>
            </a:r>
            <a:r>
              <a:rPr lang="pt-BR" sz="2400" b="1" dirty="0" err="1">
                <a:ea typeface="+mn-lt"/>
                <a:cs typeface="+mn-lt"/>
              </a:rPr>
              <a:t>the</a:t>
            </a:r>
            <a:r>
              <a:rPr lang="pt-BR" sz="2400" b="1" dirty="0">
                <a:ea typeface="+mn-lt"/>
                <a:cs typeface="+mn-lt"/>
              </a:rPr>
              <a:t> </a:t>
            </a:r>
            <a:r>
              <a:rPr lang="pt-BR" sz="2400" b="1" dirty="0" err="1">
                <a:ea typeface="+mn-lt"/>
                <a:cs typeface="+mn-lt"/>
              </a:rPr>
              <a:t>number</a:t>
            </a:r>
            <a:r>
              <a:rPr lang="pt-BR" sz="2400" b="1" dirty="0">
                <a:ea typeface="+mn-lt"/>
                <a:cs typeface="+mn-lt"/>
              </a:rPr>
              <a:t> </a:t>
            </a:r>
            <a:r>
              <a:rPr lang="pt-BR" sz="2400" b="1" dirty="0" err="1">
                <a:ea typeface="+mn-lt"/>
                <a:cs typeface="+mn-lt"/>
              </a:rPr>
              <a:t>of</a:t>
            </a:r>
            <a:r>
              <a:rPr lang="pt-BR" sz="2400" b="1" dirty="0">
                <a:ea typeface="+mn-lt"/>
                <a:cs typeface="+mn-lt"/>
              </a:rPr>
              <a:t> landing </a:t>
            </a:r>
            <a:r>
              <a:rPr lang="pt-BR" sz="2400" b="1" dirty="0" err="1">
                <a:ea typeface="+mn-lt"/>
                <a:cs typeface="+mn-lt"/>
              </a:rPr>
              <a:t>outcomes</a:t>
            </a:r>
            <a:r>
              <a:rPr lang="pt-BR" sz="2400" b="1" dirty="0">
                <a:ea typeface="+mn-lt"/>
                <a:cs typeface="+mn-lt"/>
              </a:rPr>
              <a:t> (</a:t>
            </a:r>
            <a:r>
              <a:rPr lang="pt-BR" sz="2400" b="1" dirty="0" err="1">
                <a:ea typeface="+mn-lt"/>
                <a:cs typeface="+mn-lt"/>
              </a:rPr>
              <a:t>such</a:t>
            </a:r>
            <a:r>
              <a:rPr lang="pt-BR" sz="2400" b="1" dirty="0">
                <a:ea typeface="+mn-lt"/>
                <a:cs typeface="+mn-lt"/>
              </a:rPr>
              <a:t> as </a:t>
            </a:r>
            <a:r>
              <a:rPr lang="pt-BR" sz="2400" b="1" dirty="0" err="1">
                <a:ea typeface="+mn-lt"/>
                <a:cs typeface="+mn-lt"/>
              </a:rPr>
              <a:t>Failure</a:t>
            </a:r>
            <a:r>
              <a:rPr lang="pt-BR" sz="2400" b="1" dirty="0">
                <a:ea typeface="+mn-lt"/>
                <a:cs typeface="+mn-lt"/>
              </a:rPr>
              <a:t> (drone </a:t>
            </a:r>
            <a:r>
              <a:rPr lang="pt-BR" sz="2400" b="1" dirty="0" err="1">
                <a:ea typeface="+mn-lt"/>
                <a:cs typeface="+mn-lt"/>
              </a:rPr>
              <a:t>ship</a:t>
            </a:r>
            <a:r>
              <a:rPr lang="pt-BR" sz="2400" b="1" dirty="0">
                <a:ea typeface="+mn-lt"/>
                <a:cs typeface="+mn-lt"/>
              </a:rPr>
              <a:t>) </a:t>
            </a:r>
            <a:r>
              <a:rPr lang="pt-BR" sz="2400" b="1" dirty="0" err="1">
                <a:ea typeface="+mn-lt"/>
                <a:cs typeface="+mn-lt"/>
              </a:rPr>
              <a:t>or</a:t>
            </a:r>
            <a:r>
              <a:rPr lang="pt-BR" sz="2400" b="1" dirty="0">
                <a:ea typeface="+mn-lt"/>
                <a:cs typeface="+mn-lt"/>
              </a:rPr>
              <a:t> </a:t>
            </a:r>
            <a:r>
              <a:rPr lang="pt-BR" sz="2400" b="1" dirty="0" err="1">
                <a:ea typeface="+mn-lt"/>
                <a:cs typeface="+mn-lt"/>
              </a:rPr>
              <a:t>Success</a:t>
            </a:r>
            <a:r>
              <a:rPr lang="pt-BR" sz="2400" b="1" dirty="0">
                <a:ea typeface="+mn-lt"/>
                <a:cs typeface="+mn-lt"/>
              </a:rPr>
              <a:t> (</a:t>
            </a:r>
            <a:r>
              <a:rPr lang="pt-BR" sz="2400" b="1" dirty="0" err="1">
                <a:ea typeface="+mn-lt"/>
                <a:cs typeface="+mn-lt"/>
              </a:rPr>
              <a:t>ground</a:t>
            </a:r>
            <a:r>
              <a:rPr lang="pt-BR" sz="2400" b="1" dirty="0">
                <a:ea typeface="+mn-lt"/>
                <a:cs typeface="+mn-lt"/>
              </a:rPr>
              <a:t> </a:t>
            </a:r>
            <a:r>
              <a:rPr lang="pt-BR" sz="2400" b="1" dirty="0" err="1">
                <a:ea typeface="+mn-lt"/>
                <a:cs typeface="+mn-lt"/>
              </a:rPr>
              <a:t>pad</a:t>
            </a:r>
            <a:r>
              <a:rPr lang="pt-BR" sz="2400" b="1" dirty="0">
                <a:ea typeface="+mn-lt"/>
                <a:cs typeface="+mn-lt"/>
              </a:rPr>
              <a:t>)) </a:t>
            </a:r>
            <a:r>
              <a:rPr lang="pt-BR" sz="2400" b="1" dirty="0" err="1">
                <a:ea typeface="+mn-lt"/>
                <a:cs typeface="+mn-lt"/>
              </a:rPr>
              <a:t>between</a:t>
            </a:r>
            <a:r>
              <a:rPr lang="pt-BR" sz="2400" b="1" dirty="0">
                <a:ea typeface="+mn-lt"/>
                <a:cs typeface="+mn-lt"/>
              </a:rPr>
              <a:t> </a:t>
            </a:r>
            <a:r>
              <a:rPr lang="pt-BR" sz="2400" b="1" dirty="0" err="1">
                <a:ea typeface="+mn-lt"/>
                <a:cs typeface="+mn-lt"/>
              </a:rPr>
              <a:t>the</a:t>
            </a:r>
            <a:r>
              <a:rPr lang="pt-BR" sz="2400" b="1" dirty="0">
                <a:ea typeface="+mn-lt"/>
                <a:cs typeface="+mn-lt"/>
              </a:rPr>
              <a:t> date 2010-06-04 </a:t>
            </a:r>
            <a:r>
              <a:rPr lang="pt-BR" sz="2400" b="1" dirty="0" err="1">
                <a:ea typeface="+mn-lt"/>
                <a:cs typeface="+mn-lt"/>
              </a:rPr>
              <a:t>and</a:t>
            </a:r>
            <a:r>
              <a:rPr lang="pt-BR" sz="2400" b="1" dirty="0">
                <a:ea typeface="+mn-lt"/>
                <a:cs typeface="+mn-lt"/>
              </a:rPr>
              <a:t> 2017-03-20, in </a:t>
            </a:r>
            <a:r>
              <a:rPr lang="pt-BR" sz="2400" b="1" dirty="0" err="1">
                <a:ea typeface="+mn-lt"/>
                <a:cs typeface="+mn-lt"/>
              </a:rPr>
              <a:t>descending</a:t>
            </a:r>
            <a:r>
              <a:rPr lang="pt-BR" sz="2400" b="1" dirty="0">
                <a:ea typeface="+mn-lt"/>
                <a:cs typeface="+mn-lt"/>
              </a:rPr>
              <a:t> </a:t>
            </a:r>
            <a:r>
              <a:rPr lang="pt-BR" sz="2400" b="1" dirty="0" err="1">
                <a:ea typeface="+mn-lt"/>
                <a:cs typeface="+mn-lt"/>
              </a:rPr>
              <a:t>order</a:t>
            </a:r>
            <a:r>
              <a:rPr lang="pt-BR" sz="2400" b="1" dirty="0">
                <a:ea typeface="+mn-lt"/>
                <a:cs typeface="+mn-lt"/>
              </a:rPr>
              <a:t>:</a:t>
            </a:r>
          </a:p>
          <a:p>
            <a:pPr marL="0" indent="0">
              <a:buNone/>
            </a:pPr>
            <a:endParaRPr lang="pt-BR" sz="2400" b="1" dirty="0">
              <a:ea typeface="+mn-lt"/>
              <a:cs typeface="+mn-lt"/>
            </a:endParaRPr>
          </a:p>
          <a:p>
            <a:pPr marL="0" indent="0">
              <a:buNone/>
            </a:pPr>
            <a:endParaRPr lang="pt-BR" sz="2400" b="1" dirty="0">
              <a:ea typeface="+mn-lt"/>
              <a:cs typeface="+mn-lt"/>
            </a:endParaRPr>
          </a:p>
          <a:p>
            <a:pPr marL="0" indent="0">
              <a:buNone/>
            </a:pPr>
            <a:endParaRPr lang="pt-BR" sz="2400" b="1" dirty="0">
              <a:ea typeface="+mn-lt"/>
              <a:cs typeface="+mn-lt"/>
            </a:endParaRPr>
          </a:p>
          <a:p>
            <a:pPr marL="0" indent="0">
              <a:buNone/>
            </a:pPr>
            <a:endParaRPr lang="pt-BR" sz="2400" b="1" dirty="0">
              <a:ea typeface="+mn-lt"/>
              <a:cs typeface="+mn-lt"/>
            </a:endParaRPr>
          </a:p>
          <a:p>
            <a:pPr marL="0" indent="0">
              <a:buNone/>
            </a:pPr>
            <a:endParaRPr lang="pt-BR" sz="2400" b="1" dirty="0">
              <a:ea typeface="+mn-lt"/>
              <a:cs typeface="+mn-lt"/>
            </a:endParaRPr>
          </a:p>
          <a:p>
            <a:pPr marL="0" indent="0">
              <a:buNone/>
            </a:pPr>
            <a:endParaRPr lang="pt-BR" sz="2400" b="1" dirty="0">
              <a:ea typeface="+mn-lt"/>
              <a:cs typeface="+mn-lt"/>
            </a:endParaRPr>
          </a:p>
          <a:p>
            <a:pPr marL="0" indent="0">
              <a:buNone/>
            </a:pPr>
            <a:endParaRPr lang="pt-BR" sz="2400" b="1" dirty="0">
              <a:ea typeface="+mn-lt"/>
              <a:cs typeface="+mn-lt"/>
            </a:endParaRPr>
          </a:p>
          <a:p>
            <a:pPr marL="0" indent="0">
              <a:buNone/>
            </a:pPr>
            <a:endParaRPr lang="pt-BR" sz="2400" b="1" dirty="0">
              <a:ea typeface="+mn-lt"/>
              <a:cs typeface="+mn-lt"/>
            </a:endParaRPr>
          </a:p>
          <a:p>
            <a:pPr marL="0" indent="0">
              <a:buNone/>
            </a:pPr>
            <a:endParaRPr lang="pt-BR" sz="2400" b="1" dirty="0">
              <a:ea typeface="+mn-lt"/>
              <a:cs typeface="+mn-lt"/>
            </a:endParaRPr>
          </a:p>
          <a:p>
            <a:pPr>
              <a:lnSpc>
                <a:spcPct val="100000"/>
              </a:lnSpc>
              <a:spcBef>
                <a:spcPts val="1400"/>
              </a:spcBef>
              <a:buFont typeface="Arial,Sans-Serif"/>
              <a:buChar char="•"/>
            </a:pPr>
            <a:r>
              <a:rPr lang="en-US" sz="2400" dirty="0">
                <a:solidFill>
                  <a:schemeClr val="accent3">
                    <a:lumMod val="25000"/>
                  </a:schemeClr>
                </a:solidFill>
                <a:ea typeface="+mn-lt"/>
                <a:cs typeface="+mn-lt"/>
              </a:rPr>
              <a:t>GitHub URL of the completed Data EAD Visualization with SQL notebook:</a:t>
            </a:r>
            <a:endParaRPr lang="pt-BR" sz="2400" dirty="0">
              <a:solidFill>
                <a:schemeClr val="accent3">
                  <a:lumMod val="25000"/>
                </a:schemeClr>
              </a:solidFill>
              <a:ea typeface="+mn-lt"/>
              <a:cs typeface="+mn-lt"/>
            </a:endParaRPr>
          </a:p>
          <a:p>
            <a:pPr marL="0" indent="0">
              <a:lnSpc>
                <a:spcPct val="100000"/>
              </a:lnSpc>
              <a:spcBef>
                <a:spcPts val="1400"/>
              </a:spcBef>
              <a:buNone/>
            </a:pPr>
            <a:r>
              <a:rPr lang="pt-BR" sz="2400" dirty="0">
                <a:cs typeface="Calibri"/>
                <a:hlinkClick r:id="rId2"/>
              </a:rPr>
              <a:t>Data EAD with SQL</a:t>
            </a:r>
            <a:endParaRPr lang="pt-BR" sz="2400" dirty="0">
              <a:cs typeface="Calibri"/>
            </a:endParaRPr>
          </a:p>
        </p:txBody>
      </p:sp>
      <p:cxnSp>
        <p:nvCxnSpPr>
          <p:cNvPr id="5" name="Conector de Seta Reta 4">
            <a:extLst>
              <a:ext uri="{FF2B5EF4-FFF2-40B4-BE49-F238E27FC236}">
                <a16:creationId xmlns:a16="http://schemas.microsoft.com/office/drawing/2014/main" id="{215B3F9D-7268-4C41-B086-A37D4D9F7EA7}"/>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Interface gráfica do usuário, Texto, Aplicativo, Email&#10;&#10;Descrição gerada automaticamente">
            <a:extLst>
              <a:ext uri="{FF2B5EF4-FFF2-40B4-BE49-F238E27FC236}">
                <a16:creationId xmlns:a16="http://schemas.microsoft.com/office/drawing/2014/main" id="{D4031A63-C9CF-4042-A50B-39047FC7EB75}"/>
              </a:ext>
            </a:extLst>
          </p:cNvPr>
          <p:cNvPicPr>
            <a:picLocks noChangeAspect="1"/>
          </p:cNvPicPr>
          <p:nvPr/>
        </p:nvPicPr>
        <p:blipFill>
          <a:blip r:embed="rId3"/>
          <a:stretch>
            <a:fillRect/>
          </a:stretch>
        </p:blipFill>
        <p:spPr>
          <a:xfrm>
            <a:off x="612475" y="1632458"/>
            <a:ext cx="10794520" cy="3693726"/>
          </a:xfrm>
          <a:prstGeom prst="rect">
            <a:avLst/>
          </a:prstGeom>
        </p:spPr>
      </p:pic>
    </p:spTree>
    <p:extLst>
      <p:ext uri="{BB962C8B-B14F-4D97-AF65-F5344CB8AC3E}">
        <p14:creationId xmlns:p14="http://schemas.microsoft.com/office/powerpoint/2010/main" val="1809791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1898" y="1156186"/>
            <a:ext cx="10515600" cy="5271488"/>
          </a:xfrm>
          <a:prstGeom prst="rect">
            <a:avLst/>
          </a:prstGeom>
        </p:spPr>
        <p:txBody>
          <a:bodyPr lIns="91440" tIns="45720" rIns="91440" bIns="45720" anchor="t">
            <a:normAutofit/>
          </a:bodyPr>
          <a:lstStyle/>
          <a:p>
            <a:pPr marL="0" indent="0">
              <a:lnSpc>
                <a:spcPct val="100000"/>
              </a:lnSpc>
              <a:spcBef>
                <a:spcPts val="1400"/>
              </a:spcBef>
              <a:buNone/>
            </a:pPr>
            <a:r>
              <a:rPr lang="en-US" sz="2400" dirty="0">
                <a:ea typeface="+mn-lt"/>
                <a:cs typeface="+mn-lt"/>
              </a:rPr>
              <a:t>The Folium library allows us to visualize through interactive maps. First we need to install the libraries.</a:t>
            </a:r>
            <a:endParaRPr lang="en-US" sz="2400">
              <a:cs typeface="Calibri" panose="020F0502020204030204"/>
            </a:endParaRPr>
          </a:p>
          <a:p>
            <a:pPr marL="0" indent="0">
              <a:lnSpc>
                <a:spcPct val="100000"/>
              </a:lnSpc>
              <a:spcBef>
                <a:spcPts val="1400"/>
              </a:spcBef>
              <a:buNone/>
            </a:pPr>
            <a:endParaRPr lang="en-US" sz="2400" dirty="0">
              <a:cs typeface="Calibri"/>
            </a:endParaRPr>
          </a:p>
          <a:p>
            <a:pPr marL="0" indent="0">
              <a:lnSpc>
                <a:spcPct val="100000"/>
              </a:lnSpc>
              <a:spcBef>
                <a:spcPts val="1400"/>
              </a:spcBef>
              <a:buNone/>
            </a:pPr>
            <a:endParaRPr lang="en-US" sz="2400" dirty="0">
              <a:ea typeface="+mn-lt"/>
              <a:cs typeface="+mn-lt"/>
            </a:endParaRPr>
          </a:p>
          <a:p>
            <a:pPr marL="0" indent="0">
              <a:lnSpc>
                <a:spcPct val="100000"/>
              </a:lnSpc>
              <a:spcBef>
                <a:spcPts val="1400"/>
              </a:spcBef>
              <a:buNone/>
            </a:pPr>
            <a:r>
              <a:rPr lang="en-US" sz="2400" dirty="0">
                <a:ea typeface="+mn-lt"/>
                <a:cs typeface="+mn-lt"/>
              </a:rPr>
              <a:t>We started by creating a map that starts on top of NASA Johnson Space Center. For this you need to provide the latitude and longitude of the location.</a:t>
            </a:r>
            <a:endParaRPr lang="en-US" sz="2400">
              <a:cs typeface="Calibri"/>
            </a:endParaRPr>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40615" y="38049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Map with Folium</a:t>
            </a:r>
            <a:endParaRPr lang="en-US" dirty="0">
              <a:solidFill>
                <a:srgbClr val="0B49CB"/>
              </a:solidFill>
            </a:endParaRPr>
          </a:p>
        </p:txBody>
      </p:sp>
      <p:pic>
        <p:nvPicPr>
          <p:cNvPr id="6" name="Imagem 6" descr="Uma imagem contendo Texto&#10;&#10;Descrição gerada automaticamente">
            <a:extLst>
              <a:ext uri="{FF2B5EF4-FFF2-40B4-BE49-F238E27FC236}">
                <a16:creationId xmlns:a16="http://schemas.microsoft.com/office/drawing/2014/main" id="{77410501-12DC-466A-8DCD-FB0CAD117904}"/>
              </a:ext>
            </a:extLst>
          </p:cNvPr>
          <p:cNvPicPr>
            <a:picLocks noChangeAspect="1"/>
          </p:cNvPicPr>
          <p:nvPr/>
        </p:nvPicPr>
        <p:blipFill>
          <a:blip r:embed="rId2"/>
          <a:stretch>
            <a:fillRect/>
          </a:stretch>
        </p:blipFill>
        <p:spPr>
          <a:xfrm>
            <a:off x="640152" y="1968891"/>
            <a:ext cx="3651130" cy="763617"/>
          </a:xfrm>
          <a:prstGeom prst="rect">
            <a:avLst/>
          </a:prstGeom>
        </p:spPr>
      </p:pic>
      <p:pic>
        <p:nvPicPr>
          <p:cNvPr id="7" name="Imagem 7" descr="Interface gráfica do usuário, Texto&#10;&#10;Descrição gerada automaticamente">
            <a:extLst>
              <a:ext uri="{FF2B5EF4-FFF2-40B4-BE49-F238E27FC236}">
                <a16:creationId xmlns:a16="http://schemas.microsoft.com/office/drawing/2014/main" id="{4CC1502A-80E1-48D4-996A-391153451A75}"/>
              </a:ext>
            </a:extLst>
          </p:cNvPr>
          <p:cNvPicPr>
            <a:picLocks noChangeAspect="1"/>
          </p:cNvPicPr>
          <p:nvPr/>
        </p:nvPicPr>
        <p:blipFill>
          <a:blip r:embed="rId3"/>
          <a:stretch>
            <a:fillRect/>
          </a:stretch>
        </p:blipFill>
        <p:spPr>
          <a:xfrm>
            <a:off x="641230" y="4058875"/>
            <a:ext cx="8652294" cy="1213154"/>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96B800E-DEA8-4566-BF11-F15828C06B35}"/>
              </a:ext>
            </a:extLst>
          </p:cNvPr>
          <p:cNvSpPr>
            <a:spLocks noGrp="1"/>
          </p:cNvSpPr>
          <p:nvPr>
            <p:ph idx="1"/>
          </p:nvPr>
        </p:nvSpPr>
        <p:spPr>
          <a:xfrm>
            <a:off x="608162" y="632304"/>
            <a:ext cx="10515600" cy="6004734"/>
          </a:xfrm>
        </p:spPr>
        <p:txBody>
          <a:bodyPr lIns="91440" tIns="45720" rIns="91440" bIns="45720" anchor="t"/>
          <a:lstStyle/>
          <a:p>
            <a:pPr>
              <a:buNone/>
            </a:pPr>
            <a:r>
              <a:rPr lang="pt-BR" sz="2400" dirty="0" err="1">
                <a:ea typeface="+mn-lt"/>
                <a:cs typeface="+mn-lt"/>
              </a:rPr>
              <a:t>We</a:t>
            </a:r>
            <a:r>
              <a:rPr lang="pt-BR" sz="2400" dirty="0">
                <a:ea typeface="+mn-lt"/>
                <a:cs typeface="+mn-lt"/>
              </a:rPr>
              <a:t> </a:t>
            </a:r>
            <a:r>
              <a:rPr lang="pt-BR" sz="2400" dirty="0" err="1">
                <a:ea typeface="+mn-lt"/>
                <a:cs typeface="+mn-lt"/>
              </a:rPr>
              <a:t>had</a:t>
            </a:r>
            <a:r>
              <a:rPr lang="pt-BR" sz="2400" dirty="0">
                <a:ea typeface="+mn-lt"/>
                <a:cs typeface="+mn-lt"/>
              </a:rPr>
              <a:t> </a:t>
            </a:r>
            <a:r>
              <a:rPr lang="pt-BR" sz="2400" dirty="0" err="1">
                <a:ea typeface="+mn-lt"/>
                <a:cs typeface="+mn-lt"/>
              </a:rPr>
              <a:t>access</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the</a:t>
            </a:r>
            <a:r>
              <a:rPr lang="pt-BR" sz="2400" dirty="0">
                <a:ea typeface="+mn-lt"/>
                <a:cs typeface="+mn-lt"/>
              </a:rPr>
              <a:t> latitude </a:t>
            </a:r>
            <a:r>
              <a:rPr lang="pt-BR" sz="2400" dirty="0" err="1">
                <a:ea typeface="+mn-lt"/>
                <a:cs typeface="+mn-lt"/>
              </a:rPr>
              <a:t>and</a:t>
            </a:r>
            <a:r>
              <a:rPr lang="pt-BR" sz="2400" dirty="0">
                <a:ea typeface="+mn-lt"/>
                <a:cs typeface="+mn-lt"/>
              </a:rPr>
              <a:t> longitude </a:t>
            </a:r>
            <a:r>
              <a:rPr lang="pt-BR" sz="2400" dirty="0" err="1">
                <a:ea typeface="+mn-lt"/>
                <a:cs typeface="+mn-lt"/>
              </a:rPr>
              <a:t>of</a:t>
            </a:r>
            <a:r>
              <a:rPr lang="pt-BR" sz="2400" dirty="0">
                <a:ea typeface="+mn-lt"/>
                <a:cs typeface="+mn-lt"/>
              </a:rPr>
              <a:t> </a:t>
            </a:r>
            <a:r>
              <a:rPr lang="pt-BR" sz="2400" dirty="0" err="1">
                <a:ea typeface="+mn-lt"/>
                <a:cs typeface="+mn-lt"/>
              </a:rPr>
              <a:t>each</a:t>
            </a:r>
            <a:r>
              <a:rPr lang="pt-BR" sz="2400" dirty="0">
                <a:ea typeface="+mn-lt"/>
                <a:cs typeface="+mn-lt"/>
              </a:rPr>
              <a:t> </a:t>
            </a:r>
            <a:r>
              <a:rPr lang="pt-BR" sz="2400" dirty="0" err="1">
                <a:ea typeface="+mn-lt"/>
                <a:cs typeface="+mn-lt"/>
              </a:rPr>
              <a:t>launch</a:t>
            </a:r>
            <a:r>
              <a:rPr lang="pt-BR" sz="2400" dirty="0">
                <a:ea typeface="+mn-lt"/>
                <a:cs typeface="+mn-lt"/>
              </a:rPr>
              <a:t> site </a:t>
            </a:r>
            <a:r>
              <a:rPr lang="pt-BR" sz="2400" dirty="0" err="1">
                <a:ea typeface="+mn-lt"/>
                <a:cs typeface="+mn-lt"/>
              </a:rPr>
              <a:t>used</a:t>
            </a:r>
            <a:r>
              <a:rPr lang="pt-BR" sz="2400" dirty="0">
                <a:ea typeface="+mn-lt"/>
                <a:cs typeface="+mn-lt"/>
              </a:rPr>
              <a:t> </a:t>
            </a:r>
            <a:r>
              <a:rPr lang="pt-BR" sz="2400" dirty="0" err="1">
                <a:ea typeface="+mn-lt"/>
                <a:cs typeface="+mn-lt"/>
              </a:rPr>
              <a:t>on</a:t>
            </a:r>
            <a:r>
              <a:rPr lang="pt-BR" sz="2400" dirty="0">
                <a:ea typeface="+mn-lt"/>
                <a:cs typeface="+mn-lt"/>
              </a:rPr>
              <a:t> </a:t>
            </a:r>
            <a:r>
              <a:rPr lang="pt-BR" sz="2400" dirty="0" err="1">
                <a:ea typeface="+mn-lt"/>
                <a:cs typeface="+mn-lt"/>
              </a:rPr>
              <a:t>the</a:t>
            </a:r>
            <a:r>
              <a:rPr lang="pt-BR" sz="2400" dirty="0">
                <a:ea typeface="+mn-lt"/>
                <a:cs typeface="+mn-lt"/>
              </a:rPr>
              <a:t> Falcon 9 </a:t>
            </a:r>
            <a:r>
              <a:rPr lang="pt-BR" sz="2400" dirty="0" err="1">
                <a:ea typeface="+mn-lt"/>
                <a:cs typeface="+mn-lt"/>
              </a:rPr>
              <a:t>rocket</a:t>
            </a:r>
            <a:r>
              <a:rPr lang="pt-BR" sz="2400" dirty="0">
                <a:ea typeface="+mn-lt"/>
                <a:cs typeface="+mn-lt"/>
              </a:rPr>
              <a:t> </a:t>
            </a:r>
            <a:r>
              <a:rPr lang="pt-BR" sz="2400" dirty="0" err="1">
                <a:ea typeface="+mn-lt"/>
                <a:cs typeface="+mn-lt"/>
              </a:rPr>
              <a:t>missions</a:t>
            </a:r>
            <a:r>
              <a:rPr lang="pt-BR" sz="2400" dirty="0">
                <a:ea typeface="+mn-lt"/>
                <a:cs typeface="+mn-lt"/>
              </a:rPr>
              <a:t>.</a:t>
            </a:r>
          </a:p>
          <a:p>
            <a:pPr marL="0" indent="0">
              <a:buNone/>
            </a:pPr>
            <a:endParaRPr lang="pt-BR" sz="2400" dirty="0">
              <a:ea typeface="+mn-lt"/>
              <a:cs typeface="+mn-lt"/>
            </a:endParaRPr>
          </a:p>
          <a:p>
            <a:pPr marL="0" indent="0">
              <a:buNone/>
            </a:pPr>
            <a:endParaRPr lang="pt-BR" sz="2400" dirty="0">
              <a:ea typeface="+mn-lt"/>
              <a:cs typeface="+mn-lt"/>
            </a:endParaRPr>
          </a:p>
          <a:p>
            <a:pPr marL="0" indent="0">
              <a:buNone/>
            </a:pPr>
            <a:endParaRPr lang="pt-BR" sz="2400" dirty="0">
              <a:ea typeface="+mn-lt"/>
              <a:cs typeface="+mn-lt"/>
            </a:endParaRPr>
          </a:p>
          <a:p>
            <a:pPr marL="0" indent="0">
              <a:buNone/>
            </a:pPr>
            <a:endParaRPr lang="pt-BR" sz="2400" dirty="0">
              <a:ea typeface="+mn-lt"/>
              <a:cs typeface="+mn-lt"/>
            </a:endParaRPr>
          </a:p>
          <a:p>
            <a:pPr marL="0" indent="0">
              <a:buNone/>
            </a:pPr>
            <a:endParaRPr lang="pt-BR" sz="2400" dirty="0">
              <a:ea typeface="+mn-lt"/>
              <a:cs typeface="+mn-lt"/>
            </a:endParaRPr>
          </a:p>
          <a:p>
            <a:pPr marL="0" indent="0">
              <a:buNone/>
            </a:pPr>
            <a:endParaRPr lang="en" sz="2400" dirty="0">
              <a:latin typeface="Calibri"/>
              <a:ea typeface="+mn-lt"/>
              <a:cs typeface="+mn-lt"/>
            </a:endParaRPr>
          </a:p>
          <a:p>
            <a:pPr marL="0" indent="0">
              <a:buNone/>
            </a:pPr>
            <a:r>
              <a:rPr lang="en" sz="2400" dirty="0">
                <a:latin typeface="Calibri"/>
                <a:ea typeface="+mn-lt"/>
                <a:cs typeface="+mn-lt"/>
              </a:rPr>
              <a:t>We mark each of them with a circle using the Circle() function and providing the latitude and longitude values.</a:t>
            </a:r>
            <a:endParaRPr lang="en">
              <a:latin typeface="Calibri"/>
              <a:cs typeface="Calibri"/>
            </a:endParaRPr>
          </a:p>
        </p:txBody>
      </p:sp>
      <p:cxnSp>
        <p:nvCxnSpPr>
          <p:cNvPr id="5" name="Conector de Seta Reta 4">
            <a:extLst>
              <a:ext uri="{FF2B5EF4-FFF2-40B4-BE49-F238E27FC236}">
                <a16:creationId xmlns:a16="http://schemas.microsoft.com/office/drawing/2014/main" id="{69B23B9D-4BA4-4F1A-8C92-C53108BC6A85}"/>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Tabela&#10;&#10;Descrição gerada automaticamente">
            <a:extLst>
              <a:ext uri="{FF2B5EF4-FFF2-40B4-BE49-F238E27FC236}">
                <a16:creationId xmlns:a16="http://schemas.microsoft.com/office/drawing/2014/main" id="{2D5D88E0-80C3-48EB-AB65-D4F1824052D7}"/>
              </a:ext>
            </a:extLst>
          </p:cNvPr>
          <p:cNvPicPr>
            <a:picLocks noChangeAspect="1"/>
          </p:cNvPicPr>
          <p:nvPr/>
        </p:nvPicPr>
        <p:blipFill>
          <a:blip r:embed="rId2"/>
          <a:stretch>
            <a:fillRect/>
          </a:stretch>
        </p:blipFill>
        <p:spPr>
          <a:xfrm>
            <a:off x="612475" y="1388587"/>
            <a:ext cx="6006860" cy="2384297"/>
          </a:xfrm>
          <a:prstGeom prst="rect">
            <a:avLst/>
          </a:prstGeom>
        </p:spPr>
      </p:pic>
      <p:pic>
        <p:nvPicPr>
          <p:cNvPr id="7" name="Imagem 7" descr="Texto&#10;&#10;Descrição gerada automaticamente">
            <a:extLst>
              <a:ext uri="{FF2B5EF4-FFF2-40B4-BE49-F238E27FC236}">
                <a16:creationId xmlns:a16="http://schemas.microsoft.com/office/drawing/2014/main" id="{B9EC82E6-22D0-452A-A1DD-39D732638050}"/>
              </a:ext>
            </a:extLst>
          </p:cNvPr>
          <p:cNvPicPr>
            <a:picLocks noChangeAspect="1"/>
          </p:cNvPicPr>
          <p:nvPr/>
        </p:nvPicPr>
        <p:blipFill>
          <a:blip r:embed="rId3"/>
          <a:stretch>
            <a:fillRect/>
          </a:stretch>
        </p:blipFill>
        <p:spPr>
          <a:xfrm>
            <a:off x="497457" y="4972180"/>
            <a:ext cx="7070784" cy="1600658"/>
          </a:xfrm>
          <a:prstGeom prst="rect">
            <a:avLst/>
          </a:prstGeom>
        </p:spPr>
      </p:pic>
    </p:spTree>
    <p:extLst>
      <p:ext uri="{BB962C8B-B14F-4D97-AF65-F5344CB8AC3E}">
        <p14:creationId xmlns:p14="http://schemas.microsoft.com/office/powerpoint/2010/main" val="3394590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98AE3F7-9067-45F7-AAEE-0BA0A4EAAE02}"/>
              </a:ext>
            </a:extLst>
          </p:cNvPr>
          <p:cNvSpPr>
            <a:spLocks noGrp="1"/>
          </p:cNvSpPr>
          <p:nvPr>
            <p:ph idx="1"/>
          </p:nvPr>
        </p:nvSpPr>
        <p:spPr>
          <a:xfrm>
            <a:off x="608162" y="632304"/>
            <a:ext cx="10515600" cy="6004734"/>
          </a:xfrm>
        </p:spPr>
        <p:txBody>
          <a:bodyPr lIns="91440" tIns="45720" rIns="91440" bIns="45720" anchor="t"/>
          <a:lstStyle/>
          <a:p>
            <a:pPr marL="0" indent="0">
              <a:buNone/>
            </a:pPr>
            <a:r>
              <a:rPr lang="pt-BR" sz="2400" dirty="0" err="1">
                <a:ea typeface="+mn-lt"/>
                <a:cs typeface="+mn-lt"/>
              </a:rPr>
              <a:t>After</a:t>
            </a:r>
            <a:r>
              <a:rPr lang="pt-BR" sz="2400" dirty="0">
                <a:ea typeface="+mn-lt"/>
                <a:cs typeface="+mn-lt"/>
              </a:rPr>
              <a:t> </a:t>
            </a:r>
            <a:r>
              <a:rPr lang="pt-BR" sz="2400" dirty="0" err="1">
                <a:ea typeface="+mn-lt"/>
                <a:cs typeface="+mn-lt"/>
              </a:rPr>
              <a:t>creating</a:t>
            </a:r>
            <a:r>
              <a:rPr lang="pt-BR" sz="2400" dirty="0">
                <a:ea typeface="+mn-lt"/>
                <a:cs typeface="+mn-lt"/>
              </a:rPr>
              <a:t> a </a:t>
            </a:r>
            <a:r>
              <a:rPr lang="pt-BR" sz="2400" dirty="0" err="1">
                <a:ea typeface="+mn-lt"/>
                <a:cs typeface="+mn-lt"/>
              </a:rPr>
              <a:t>circle</a:t>
            </a:r>
            <a:r>
              <a:rPr lang="pt-BR" sz="2400" dirty="0">
                <a:ea typeface="+mn-lt"/>
                <a:cs typeface="+mn-lt"/>
              </a:rPr>
              <a:t> </a:t>
            </a:r>
            <a:r>
              <a:rPr lang="pt-BR" sz="2400" dirty="0" err="1">
                <a:ea typeface="+mn-lt"/>
                <a:cs typeface="+mn-lt"/>
              </a:rPr>
              <a:t>around</a:t>
            </a:r>
            <a:r>
              <a:rPr lang="pt-BR" sz="2400" dirty="0">
                <a:ea typeface="+mn-lt"/>
                <a:cs typeface="+mn-lt"/>
              </a:rPr>
              <a:t> </a:t>
            </a:r>
            <a:r>
              <a:rPr lang="pt-BR" sz="2400" dirty="0" err="1">
                <a:ea typeface="+mn-lt"/>
                <a:cs typeface="+mn-lt"/>
              </a:rPr>
              <a:t>each</a:t>
            </a:r>
            <a:r>
              <a:rPr lang="pt-BR" sz="2400" dirty="0">
                <a:ea typeface="+mn-lt"/>
                <a:cs typeface="+mn-lt"/>
              </a:rPr>
              <a:t> </a:t>
            </a:r>
            <a:r>
              <a:rPr lang="pt-BR" sz="2400" dirty="0" err="1">
                <a:ea typeface="+mn-lt"/>
                <a:cs typeface="+mn-lt"/>
              </a:rPr>
              <a:t>launch</a:t>
            </a:r>
            <a:r>
              <a:rPr lang="pt-BR" sz="2400" dirty="0">
                <a:ea typeface="+mn-lt"/>
                <a:cs typeface="+mn-lt"/>
              </a:rPr>
              <a:t> site, </a:t>
            </a:r>
            <a:r>
              <a:rPr lang="pt-BR" sz="2400" dirty="0" err="1">
                <a:ea typeface="+mn-lt"/>
                <a:cs typeface="+mn-lt"/>
              </a:rPr>
              <a:t>we</a:t>
            </a:r>
            <a:r>
              <a:rPr lang="pt-BR" sz="2400" dirty="0">
                <a:ea typeface="+mn-lt"/>
                <a:cs typeface="+mn-lt"/>
              </a:rPr>
              <a:t> </a:t>
            </a:r>
            <a:r>
              <a:rPr lang="pt-BR" sz="2400" dirty="0" err="1">
                <a:ea typeface="+mn-lt"/>
                <a:cs typeface="+mn-lt"/>
              </a:rPr>
              <a:t>created</a:t>
            </a:r>
            <a:r>
              <a:rPr lang="pt-BR" sz="2400" dirty="0">
                <a:ea typeface="+mn-lt"/>
                <a:cs typeface="+mn-lt"/>
              </a:rPr>
              <a:t> a </a:t>
            </a:r>
            <a:r>
              <a:rPr lang="pt-BR" sz="2400" dirty="0" err="1">
                <a:ea typeface="+mn-lt"/>
                <a:cs typeface="+mn-lt"/>
              </a:rPr>
              <a:t>MarkerCluster</a:t>
            </a:r>
            <a:r>
              <a:rPr lang="pt-BR" sz="2400" dirty="0">
                <a:ea typeface="+mn-lt"/>
                <a:cs typeface="+mn-lt"/>
              </a:rPr>
              <a:t>, a </a:t>
            </a:r>
            <a:r>
              <a:rPr lang="pt-BR" sz="2400" dirty="0" err="1">
                <a:ea typeface="+mn-lt"/>
                <a:cs typeface="+mn-lt"/>
              </a:rPr>
              <a:t>Folium</a:t>
            </a:r>
            <a:r>
              <a:rPr lang="pt-BR" sz="2400" dirty="0">
                <a:ea typeface="+mn-lt"/>
                <a:cs typeface="+mn-lt"/>
              </a:rPr>
              <a:t> </a:t>
            </a:r>
            <a:r>
              <a:rPr lang="pt-BR" sz="2400" dirty="0" err="1">
                <a:ea typeface="+mn-lt"/>
                <a:cs typeface="+mn-lt"/>
              </a:rPr>
              <a:t>function</a:t>
            </a:r>
            <a:r>
              <a:rPr lang="pt-BR" sz="2400" dirty="0">
                <a:ea typeface="+mn-lt"/>
                <a:cs typeface="+mn-lt"/>
              </a:rPr>
              <a:t> </a:t>
            </a:r>
            <a:r>
              <a:rPr lang="pt-BR" sz="2400" dirty="0" err="1">
                <a:ea typeface="+mn-lt"/>
                <a:cs typeface="+mn-lt"/>
              </a:rPr>
              <a:t>that</a:t>
            </a:r>
            <a:r>
              <a:rPr lang="pt-BR" sz="2400" dirty="0">
                <a:ea typeface="+mn-lt"/>
                <a:cs typeface="+mn-lt"/>
              </a:rPr>
              <a:t> </a:t>
            </a:r>
            <a:r>
              <a:rPr lang="pt-BR" sz="2400" dirty="0" err="1">
                <a:ea typeface="+mn-lt"/>
                <a:cs typeface="+mn-lt"/>
              </a:rPr>
              <a:t>marks</a:t>
            </a:r>
            <a:r>
              <a:rPr lang="pt-BR" sz="2400" dirty="0">
                <a:ea typeface="+mn-lt"/>
                <a:cs typeface="+mn-lt"/>
              </a:rPr>
              <a:t> </a:t>
            </a:r>
            <a:r>
              <a:rPr lang="pt-BR" sz="2400" dirty="0" err="1">
                <a:ea typeface="+mn-lt"/>
                <a:cs typeface="+mn-lt"/>
              </a:rPr>
              <a:t>several</a:t>
            </a:r>
            <a:r>
              <a:rPr lang="pt-BR" sz="2400" dirty="0">
                <a:ea typeface="+mn-lt"/>
                <a:cs typeface="+mn-lt"/>
              </a:rPr>
              <a:t> </a:t>
            </a:r>
            <a:r>
              <a:rPr lang="pt-BR" sz="2400" dirty="0" err="1">
                <a:ea typeface="+mn-lt"/>
                <a:cs typeface="+mn-lt"/>
              </a:rPr>
              <a:t>markers</a:t>
            </a:r>
            <a:r>
              <a:rPr lang="pt-BR" sz="2400" dirty="0">
                <a:ea typeface="+mn-lt"/>
                <a:cs typeface="+mn-lt"/>
              </a:rPr>
              <a:t> in </a:t>
            </a:r>
            <a:r>
              <a:rPr lang="pt-BR" sz="2400" dirty="0" err="1">
                <a:ea typeface="+mn-lt"/>
                <a:cs typeface="+mn-lt"/>
              </a:rPr>
              <a:t>the</a:t>
            </a:r>
            <a:r>
              <a:rPr lang="pt-BR" sz="2400" dirty="0">
                <a:ea typeface="+mn-lt"/>
                <a:cs typeface="+mn-lt"/>
              </a:rPr>
              <a:t> </a:t>
            </a:r>
            <a:r>
              <a:rPr lang="pt-BR" sz="2400" dirty="0" err="1">
                <a:ea typeface="+mn-lt"/>
                <a:cs typeface="+mn-lt"/>
              </a:rPr>
              <a:t>same</a:t>
            </a:r>
            <a:r>
              <a:rPr lang="pt-BR" sz="2400" dirty="0">
                <a:ea typeface="+mn-lt"/>
                <a:cs typeface="+mn-lt"/>
              </a:rPr>
              <a:t> </a:t>
            </a:r>
            <a:r>
              <a:rPr lang="pt-BR" sz="2400" dirty="0" err="1">
                <a:ea typeface="+mn-lt"/>
                <a:cs typeface="+mn-lt"/>
              </a:rPr>
              <a:t>designated</a:t>
            </a:r>
            <a:r>
              <a:rPr lang="pt-BR" sz="2400" dirty="0">
                <a:ea typeface="+mn-lt"/>
                <a:cs typeface="+mn-lt"/>
              </a:rPr>
              <a:t> </a:t>
            </a:r>
            <a:r>
              <a:rPr lang="pt-BR" sz="2400" dirty="0" err="1">
                <a:ea typeface="+mn-lt"/>
                <a:cs typeface="+mn-lt"/>
              </a:rPr>
              <a:t>place</a:t>
            </a:r>
            <a:r>
              <a:rPr lang="pt-BR" sz="2400" dirty="0">
                <a:ea typeface="+mn-lt"/>
                <a:cs typeface="+mn-lt"/>
              </a:rPr>
              <a:t>. </a:t>
            </a:r>
            <a:r>
              <a:rPr lang="pt-BR" sz="2400" dirty="0" err="1">
                <a:ea typeface="+mn-lt"/>
                <a:cs typeface="+mn-lt"/>
              </a:rPr>
              <a:t>With</a:t>
            </a:r>
            <a:r>
              <a:rPr lang="pt-BR" sz="2400" dirty="0">
                <a:ea typeface="+mn-lt"/>
                <a:cs typeface="+mn-lt"/>
              </a:rPr>
              <a:t> </a:t>
            </a:r>
            <a:r>
              <a:rPr lang="pt-BR" sz="2400" dirty="0" err="1">
                <a:ea typeface="+mn-lt"/>
                <a:cs typeface="+mn-lt"/>
              </a:rPr>
              <a:t>that</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mark</a:t>
            </a:r>
            <a:r>
              <a:rPr lang="pt-BR" sz="2400" dirty="0">
                <a:ea typeface="+mn-lt"/>
                <a:cs typeface="+mn-lt"/>
              </a:rPr>
              <a:t> </a:t>
            </a:r>
            <a:r>
              <a:rPr lang="pt-BR" sz="2400" dirty="0" err="1">
                <a:ea typeface="+mn-lt"/>
                <a:cs typeface="+mn-lt"/>
              </a:rPr>
              <a:t>each</a:t>
            </a:r>
            <a:r>
              <a:rPr lang="pt-BR" sz="2400" dirty="0">
                <a:ea typeface="+mn-lt"/>
                <a:cs typeface="+mn-lt"/>
              </a:rPr>
              <a:t> </a:t>
            </a:r>
            <a:r>
              <a:rPr lang="pt-BR" sz="2400" dirty="0" err="1">
                <a:ea typeface="+mn-lt"/>
                <a:cs typeface="+mn-lt"/>
              </a:rPr>
              <a:t>mission</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each</a:t>
            </a:r>
            <a:r>
              <a:rPr lang="pt-BR" sz="2400" dirty="0">
                <a:ea typeface="+mn-lt"/>
                <a:cs typeface="+mn-lt"/>
              </a:rPr>
              <a:t> </a:t>
            </a:r>
            <a:r>
              <a:rPr lang="pt-BR" sz="2400" dirty="0" err="1">
                <a:ea typeface="+mn-lt"/>
                <a:cs typeface="+mn-lt"/>
              </a:rPr>
              <a:t>launch</a:t>
            </a:r>
            <a:r>
              <a:rPr lang="pt-BR" sz="2400" dirty="0">
                <a:ea typeface="+mn-lt"/>
                <a:cs typeface="+mn-lt"/>
              </a:rPr>
              <a:t> site in a cluster. </a:t>
            </a:r>
            <a:r>
              <a:rPr lang="pt-BR" sz="2400" dirty="0" err="1">
                <a:ea typeface="+mn-lt"/>
                <a:cs typeface="+mn-lt"/>
              </a:rPr>
              <a:t>We</a:t>
            </a:r>
            <a:r>
              <a:rPr lang="pt-BR" sz="2400" dirty="0">
                <a:ea typeface="+mn-lt"/>
                <a:cs typeface="+mn-lt"/>
              </a:rPr>
              <a:t> still gave </a:t>
            </a:r>
            <a:r>
              <a:rPr lang="pt-BR" sz="2400" dirty="0" err="1">
                <a:ea typeface="+mn-lt"/>
                <a:cs typeface="+mn-lt"/>
              </a:rPr>
              <a:t>the</a:t>
            </a:r>
            <a:r>
              <a:rPr lang="pt-BR" sz="2400" dirty="0">
                <a:ea typeface="+mn-lt"/>
                <a:cs typeface="+mn-lt"/>
              </a:rPr>
              <a:t> color </a:t>
            </a:r>
            <a:r>
              <a:rPr lang="pt-BR" sz="2400" dirty="0" err="1">
                <a:ea typeface="+mn-lt"/>
                <a:cs typeface="+mn-lt"/>
              </a:rPr>
              <a:t>green</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those</a:t>
            </a:r>
            <a:r>
              <a:rPr lang="pt-BR" sz="2400" dirty="0">
                <a:ea typeface="+mn-lt"/>
                <a:cs typeface="+mn-lt"/>
              </a:rPr>
              <a:t> </a:t>
            </a:r>
            <a:r>
              <a:rPr lang="pt-BR" sz="2400" dirty="0" err="1">
                <a:ea typeface="+mn-lt"/>
                <a:cs typeface="+mn-lt"/>
              </a:rPr>
              <a:t>who</a:t>
            </a:r>
            <a:r>
              <a:rPr lang="pt-BR" sz="2400" dirty="0">
                <a:ea typeface="+mn-lt"/>
                <a:cs typeface="+mn-lt"/>
              </a:rPr>
              <a:t> </a:t>
            </a:r>
            <a:r>
              <a:rPr lang="pt-BR" sz="2400" dirty="0" err="1">
                <a:ea typeface="+mn-lt"/>
                <a:cs typeface="+mn-lt"/>
              </a:rPr>
              <a:t>were</a:t>
            </a:r>
            <a:r>
              <a:rPr lang="pt-BR" sz="2400" dirty="0">
                <a:ea typeface="+mn-lt"/>
                <a:cs typeface="+mn-lt"/>
              </a:rPr>
              <a:t> </a:t>
            </a:r>
            <a:r>
              <a:rPr lang="pt-BR" sz="2400" dirty="0" err="1">
                <a:ea typeface="+mn-lt"/>
                <a:cs typeface="+mn-lt"/>
              </a:rPr>
              <a:t>successful</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the</a:t>
            </a:r>
            <a:r>
              <a:rPr lang="pt-BR" sz="2400" dirty="0">
                <a:ea typeface="+mn-lt"/>
                <a:cs typeface="+mn-lt"/>
              </a:rPr>
              <a:t> color </a:t>
            </a:r>
            <a:r>
              <a:rPr lang="pt-BR" sz="2400" dirty="0" err="1">
                <a:ea typeface="+mn-lt"/>
                <a:cs typeface="+mn-lt"/>
              </a:rPr>
              <a:t>red</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those</a:t>
            </a:r>
            <a:r>
              <a:rPr lang="pt-BR" sz="2400" dirty="0">
                <a:ea typeface="+mn-lt"/>
                <a:cs typeface="+mn-lt"/>
              </a:rPr>
              <a:t> </a:t>
            </a:r>
            <a:r>
              <a:rPr lang="pt-BR" sz="2400" dirty="0" err="1">
                <a:ea typeface="+mn-lt"/>
                <a:cs typeface="+mn-lt"/>
              </a:rPr>
              <a:t>who</a:t>
            </a:r>
            <a:r>
              <a:rPr lang="pt-BR" sz="2400" dirty="0">
                <a:ea typeface="+mn-lt"/>
                <a:cs typeface="+mn-lt"/>
              </a:rPr>
              <a:t> </a:t>
            </a:r>
            <a:r>
              <a:rPr lang="pt-BR" sz="2400" dirty="0" err="1">
                <a:ea typeface="+mn-lt"/>
                <a:cs typeface="+mn-lt"/>
              </a:rPr>
              <a:t>failed</a:t>
            </a:r>
            <a:r>
              <a:rPr lang="pt-BR" sz="2400" dirty="0">
                <a:ea typeface="+mn-lt"/>
                <a:cs typeface="+mn-lt"/>
              </a:rPr>
              <a:t>.</a:t>
            </a:r>
          </a:p>
          <a:p>
            <a:pPr marL="0" indent="0">
              <a:buNone/>
            </a:pPr>
            <a:r>
              <a:rPr lang="pt-BR" sz="2400" dirty="0">
                <a:cs typeface="Calibri" panose="020F0502020204030204"/>
              </a:rPr>
              <a:t>The </a:t>
            </a:r>
            <a:r>
              <a:rPr lang="pt-BR" sz="2400" dirty="0" err="1">
                <a:cs typeface="Calibri" panose="020F0502020204030204"/>
              </a:rPr>
              <a:t>result</a:t>
            </a:r>
            <a:r>
              <a:rPr lang="pt-BR" sz="2400" dirty="0">
                <a:cs typeface="Calibri" panose="020F0502020204030204"/>
              </a:rPr>
              <a:t> </a:t>
            </a:r>
            <a:r>
              <a:rPr lang="pt-BR" sz="2400" dirty="0" err="1">
                <a:cs typeface="Calibri" panose="020F0502020204030204"/>
              </a:rPr>
              <a:t>was</a:t>
            </a:r>
            <a:r>
              <a:rPr lang="pt-BR" sz="2400" dirty="0">
                <a:cs typeface="Calibri" panose="020F0502020204030204"/>
              </a:rPr>
              <a:t> like </a:t>
            </a:r>
            <a:r>
              <a:rPr lang="pt-BR" sz="2400" dirty="0" err="1">
                <a:cs typeface="Calibri" panose="020F0502020204030204"/>
              </a:rPr>
              <a:t>this</a:t>
            </a:r>
            <a:r>
              <a:rPr lang="pt-BR" sz="2400" dirty="0">
                <a:cs typeface="Calibri" panose="020F0502020204030204"/>
              </a:rPr>
              <a:t>:</a:t>
            </a: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endParaRPr lang="pt-BR" sz="2400" dirty="0">
              <a:cs typeface="Calibri" panose="020F0502020204030204"/>
            </a:endParaRPr>
          </a:p>
          <a:p>
            <a:pPr marL="0" indent="0">
              <a:buNone/>
            </a:pPr>
            <a:r>
              <a:rPr lang="pt-BR" sz="2400" dirty="0" err="1">
                <a:cs typeface="Calibri" panose="020F0502020204030204"/>
              </a:rPr>
              <a:t>You</a:t>
            </a:r>
            <a:r>
              <a:rPr lang="pt-BR" sz="2400" dirty="0">
                <a:cs typeface="Calibri" panose="020F0502020204030204"/>
              </a:rPr>
              <a:t> </a:t>
            </a:r>
            <a:r>
              <a:rPr lang="pt-BR" sz="2400" dirty="0" err="1">
                <a:cs typeface="Calibri" panose="020F0502020204030204"/>
              </a:rPr>
              <a:t>will</a:t>
            </a:r>
            <a:r>
              <a:rPr lang="pt-BR" sz="2400" dirty="0">
                <a:cs typeface="Calibri" panose="020F0502020204030204"/>
              </a:rPr>
              <a:t> </a:t>
            </a:r>
            <a:r>
              <a:rPr lang="pt-BR" sz="2400" dirty="0" err="1">
                <a:cs typeface="Calibri" panose="020F0502020204030204"/>
              </a:rPr>
              <a:t>see</a:t>
            </a:r>
            <a:r>
              <a:rPr lang="pt-BR" sz="2400" dirty="0">
                <a:cs typeface="Calibri" panose="020F0502020204030204"/>
              </a:rPr>
              <a:t> more in </a:t>
            </a:r>
            <a:r>
              <a:rPr lang="pt-BR" sz="2400" dirty="0" err="1">
                <a:cs typeface="Calibri" panose="020F0502020204030204"/>
              </a:rPr>
              <a:t>the</a:t>
            </a:r>
            <a:r>
              <a:rPr lang="pt-BR" sz="2400" dirty="0">
                <a:cs typeface="Calibri" panose="020F0502020204030204"/>
              </a:rPr>
              <a:t> </a:t>
            </a:r>
            <a:r>
              <a:rPr lang="pt-BR" sz="2400" dirty="0" err="1">
                <a:cs typeface="Calibri" panose="020F0502020204030204"/>
              </a:rPr>
              <a:t>result</a:t>
            </a:r>
            <a:r>
              <a:rPr lang="pt-BR" sz="2400" dirty="0">
                <a:cs typeface="Calibri" panose="020F0502020204030204"/>
              </a:rPr>
              <a:t> </a:t>
            </a:r>
            <a:r>
              <a:rPr lang="pt-BR" sz="2400" dirty="0" err="1">
                <a:cs typeface="Calibri" panose="020F0502020204030204"/>
              </a:rPr>
              <a:t>session</a:t>
            </a:r>
            <a:r>
              <a:rPr lang="pt-BR" sz="2400" dirty="0">
                <a:cs typeface="Calibri" panose="020F0502020204030204"/>
              </a:rPr>
              <a:t>.</a:t>
            </a:r>
          </a:p>
          <a:p>
            <a:pPr marL="0" indent="0">
              <a:buNone/>
            </a:pPr>
            <a:endParaRPr lang="pt-BR" sz="2400" dirty="0">
              <a:cs typeface="Calibri" panose="020F0502020204030204"/>
            </a:endParaRPr>
          </a:p>
        </p:txBody>
      </p:sp>
      <p:cxnSp>
        <p:nvCxnSpPr>
          <p:cNvPr id="5" name="Conector de Seta Reta 4">
            <a:extLst>
              <a:ext uri="{FF2B5EF4-FFF2-40B4-BE49-F238E27FC236}">
                <a16:creationId xmlns:a16="http://schemas.microsoft.com/office/drawing/2014/main" id="{7F9C56CB-D63F-472B-A62F-31DA8F557DA2}"/>
              </a:ext>
            </a:extLst>
          </p:cNvPr>
          <p:cNvCxnSpPr/>
          <p:nvPr/>
        </p:nvCxnSpPr>
        <p:spPr>
          <a:xfrm flipV="1">
            <a:off x="606725" y="28323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7" name="Imagem 7" descr="Mapa&#10;&#10;Descrição gerada automaticamente">
            <a:extLst>
              <a:ext uri="{FF2B5EF4-FFF2-40B4-BE49-F238E27FC236}">
                <a16:creationId xmlns:a16="http://schemas.microsoft.com/office/drawing/2014/main" id="{4CC5AA2C-CBF1-4F21-AE0E-A940AA16D904}"/>
              </a:ext>
            </a:extLst>
          </p:cNvPr>
          <p:cNvPicPr>
            <a:picLocks noChangeAspect="1"/>
          </p:cNvPicPr>
          <p:nvPr/>
        </p:nvPicPr>
        <p:blipFill>
          <a:blip r:embed="rId2"/>
          <a:stretch>
            <a:fillRect/>
          </a:stretch>
        </p:blipFill>
        <p:spPr>
          <a:xfrm>
            <a:off x="526212" y="2890750"/>
            <a:ext cx="4238445" cy="2384840"/>
          </a:xfrm>
          <a:prstGeom prst="rect">
            <a:avLst/>
          </a:prstGeom>
        </p:spPr>
      </p:pic>
      <p:pic>
        <p:nvPicPr>
          <p:cNvPr id="8" name="Imagem 8" descr="Uma imagem contendo Gráfico de radar&#10;&#10;Descrição gerada automaticamente">
            <a:extLst>
              <a:ext uri="{FF2B5EF4-FFF2-40B4-BE49-F238E27FC236}">
                <a16:creationId xmlns:a16="http://schemas.microsoft.com/office/drawing/2014/main" id="{AD34FB28-9311-4249-8BA3-17546F425CCD}"/>
              </a:ext>
            </a:extLst>
          </p:cNvPr>
          <p:cNvPicPr>
            <a:picLocks noChangeAspect="1"/>
          </p:cNvPicPr>
          <p:nvPr/>
        </p:nvPicPr>
        <p:blipFill>
          <a:blip r:embed="rId3"/>
          <a:stretch>
            <a:fillRect/>
          </a:stretch>
        </p:blipFill>
        <p:spPr>
          <a:xfrm>
            <a:off x="5069457" y="2077083"/>
            <a:ext cx="4224068" cy="2646327"/>
          </a:xfrm>
          <a:prstGeom prst="rect">
            <a:avLst/>
          </a:prstGeom>
        </p:spPr>
      </p:pic>
      <p:pic>
        <p:nvPicPr>
          <p:cNvPr id="9" name="Imagem 9">
            <a:extLst>
              <a:ext uri="{FF2B5EF4-FFF2-40B4-BE49-F238E27FC236}">
                <a16:creationId xmlns:a16="http://schemas.microsoft.com/office/drawing/2014/main" id="{DFD25AEE-30DF-4C05-966E-8A66F32E1E57}"/>
              </a:ext>
            </a:extLst>
          </p:cNvPr>
          <p:cNvPicPr>
            <a:picLocks noChangeAspect="1"/>
          </p:cNvPicPr>
          <p:nvPr/>
        </p:nvPicPr>
        <p:blipFill>
          <a:blip r:embed="rId4"/>
          <a:stretch>
            <a:fillRect/>
          </a:stretch>
        </p:blipFill>
        <p:spPr>
          <a:xfrm>
            <a:off x="7858665" y="3544756"/>
            <a:ext cx="3548332" cy="2888376"/>
          </a:xfrm>
          <a:prstGeom prst="rect">
            <a:avLst/>
          </a:prstGeom>
        </p:spPr>
      </p:pic>
    </p:spTree>
    <p:extLst>
      <p:ext uri="{BB962C8B-B14F-4D97-AF65-F5344CB8AC3E}">
        <p14:creationId xmlns:p14="http://schemas.microsoft.com/office/powerpoint/2010/main" val="54755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83560" y="1391542"/>
            <a:ext cx="11875080" cy="50383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a:solidFill>
                  <a:schemeClr val="accent3">
                    <a:lumMod val="25000"/>
                  </a:schemeClr>
                </a:solidFill>
                <a:latin typeface="Abadi"/>
              </a:rPr>
              <a:t>Qustions:</a:t>
            </a:r>
            <a:endParaRPr lang="en-US">
              <a:solidFill>
                <a:schemeClr val="accent3">
                  <a:lumMod val="25000"/>
                </a:schemeClr>
              </a:solidFill>
              <a:latin typeface="Abadi" panose="020B0604020104020204" pitchFamily="34" charset="0"/>
            </a:endParaRPr>
          </a:p>
          <a:p>
            <a:r>
              <a:rPr lang="en-US" sz="2000">
                <a:solidFill>
                  <a:schemeClr val="tx1"/>
                </a:solidFill>
                <a:latin typeface="IBM Plex Mono Text"/>
              </a:rPr>
              <a:t>What factors can influence the success or failure of a rocket mission?</a:t>
            </a:r>
          </a:p>
          <a:p>
            <a:pPr>
              <a:spcBef>
                <a:spcPts val="1400"/>
              </a:spcBef>
            </a:pPr>
            <a:r>
              <a:rPr lang="en-US" sz="2000">
                <a:solidFill>
                  <a:schemeClr val="tx1"/>
                </a:solidFill>
                <a:latin typeface="IBM Plex Mono Text"/>
              </a:rPr>
              <a:t>How to discover factors that really influence the result?</a:t>
            </a:r>
          </a:p>
          <a:p>
            <a:pPr>
              <a:spcBef>
                <a:spcPts val="1400"/>
              </a:spcBef>
            </a:pPr>
            <a:r>
              <a:rPr lang="en-US" sz="2000">
                <a:solidFill>
                  <a:schemeClr val="tx1"/>
                </a:solidFill>
                <a:latin typeface="IBM Plex Mono Text"/>
              </a:rPr>
              <a:t>Is there a way we can improve the success percentage of a rocket landing correctly? </a:t>
            </a:r>
          </a:p>
          <a:p>
            <a:pPr>
              <a:spcBef>
                <a:spcPts val="1400"/>
              </a:spcBef>
            </a:pPr>
            <a:r>
              <a:rPr lang="en-US" sz="2000">
                <a:solidFill>
                  <a:schemeClr val="tx1"/>
                </a:solidFill>
                <a:latin typeface="IBM Plex Mono Text"/>
              </a:rPr>
              <a:t>Is there a way we can</a:t>
            </a:r>
            <a:r>
              <a:rPr lang="en-US" sz="2000" dirty="0">
                <a:latin typeface="IBM Plex Mono Text"/>
              </a:rPr>
              <a:t> </a:t>
            </a:r>
            <a:r>
              <a:rPr lang="en-US" sz="2000">
                <a:solidFill>
                  <a:schemeClr val="tx1"/>
                </a:solidFill>
                <a:latin typeface="IBM Plex Mono Text"/>
              </a:rPr>
              <a:t>make predictions about the outcome landing through data?</a:t>
            </a:r>
          </a:p>
          <a:p>
            <a:pPr marL="0" indent="0">
              <a:spcBef>
                <a:spcPts val="1400"/>
              </a:spcBef>
              <a:buNone/>
            </a:pPr>
            <a:r>
              <a:rPr lang="en-US" sz="2400">
                <a:solidFill>
                  <a:schemeClr val="tx1"/>
                </a:solidFill>
                <a:latin typeface="Abadi"/>
              </a:rPr>
              <a:t>Data Science:</a:t>
            </a:r>
          </a:p>
          <a:p>
            <a:pPr>
              <a:buNone/>
            </a:pPr>
            <a:r>
              <a:rPr lang="en-US" sz="2000">
                <a:solidFill>
                  <a:schemeClr val="tx1"/>
                </a:solidFill>
                <a:latin typeface="IBM Plex Mono Text"/>
              </a:rPr>
              <a:t>Data is like a raw gem.</a:t>
            </a:r>
            <a:r>
              <a:rPr lang="en-US" sz="2000" dirty="0">
                <a:solidFill>
                  <a:schemeClr val="tx1"/>
                </a:solidFill>
                <a:latin typeface="IBM Plex Mono Text"/>
              </a:rPr>
              <a:t> </a:t>
            </a:r>
            <a:r>
              <a:rPr lang="en-US" sz="2000">
                <a:solidFill>
                  <a:schemeClr val="tx1"/>
                </a:solidFill>
                <a:latin typeface="IBM Plex Mono Text"/>
              </a:rPr>
              <a:t>Data can often be a mess, and we can often get lost trying to make sense of it.</a:t>
            </a:r>
            <a:endParaRPr lang="en-US" sz="2000" dirty="0">
              <a:solidFill>
                <a:schemeClr val="tx1"/>
              </a:solidFill>
              <a:latin typeface="IBM Plex Mono Text"/>
            </a:endParaRPr>
          </a:p>
          <a:p>
            <a:pPr>
              <a:buNone/>
            </a:pPr>
            <a:r>
              <a:rPr lang="en-US" sz="2000">
                <a:solidFill>
                  <a:schemeClr val="tx1"/>
                </a:solidFill>
                <a:latin typeface="IBM Plex Mono Text"/>
              </a:rPr>
              <a:t>But data often hide great treasures, and it takes an adventurer to go after them.</a:t>
            </a:r>
            <a:endParaRPr lang="en-US" sz="2000" dirty="0">
              <a:solidFill>
                <a:schemeClr val="tx1"/>
              </a:solidFill>
              <a:latin typeface="IBM Plex Mono Text"/>
            </a:endParaRPr>
          </a:p>
          <a:p>
            <a:pPr marL="0" indent="0">
              <a:spcBef>
                <a:spcPts val="1400"/>
              </a:spcBef>
              <a:buNone/>
            </a:pPr>
            <a:r>
              <a:rPr lang="en-US" sz="2000">
                <a:solidFill>
                  <a:schemeClr val="tx1"/>
                </a:solidFill>
                <a:latin typeface="IBM Plex Mono Text"/>
                <a:cs typeface="Calibri"/>
              </a:rPr>
              <a:t>In this analogy, the adventurer is a Data Scientist. The data scientist is the one who has the right tools to explore data, which is like treasure maps.</a:t>
            </a:r>
            <a:endParaRPr lang="en-US" sz="2000">
              <a:solidFill>
                <a:schemeClr val="tx1"/>
              </a:solidFill>
              <a:latin typeface="IBM Plex Mono Tex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5E78251-5120-4666-AE95-363B0CC2A3F3}"/>
              </a:ext>
            </a:extLst>
          </p:cNvPr>
          <p:cNvSpPr>
            <a:spLocks noGrp="1"/>
          </p:cNvSpPr>
          <p:nvPr>
            <p:ph idx="1"/>
          </p:nvPr>
        </p:nvSpPr>
        <p:spPr>
          <a:xfrm>
            <a:off x="622540" y="517286"/>
            <a:ext cx="10515600" cy="4351338"/>
          </a:xfrm>
        </p:spPr>
        <p:txBody>
          <a:bodyPr lIns="91440" tIns="45720" rIns="91440" bIns="45720" anchor="t"/>
          <a:lstStyle/>
          <a:p>
            <a:pPr marL="0" indent="0">
              <a:buNone/>
            </a:pPr>
            <a:r>
              <a:rPr lang="pt-BR" sz="2400" dirty="0" err="1">
                <a:ea typeface="+mn-lt"/>
                <a:cs typeface="+mn-lt"/>
              </a:rPr>
              <a:t>Looking</a:t>
            </a:r>
            <a:r>
              <a:rPr lang="pt-BR" sz="2400" dirty="0">
                <a:ea typeface="+mn-lt"/>
                <a:cs typeface="+mn-lt"/>
              </a:rPr>
              <a:t> </a:t>
            </a:r>
            <a:r>
              <a:rPr lang="pt-BR" sz="2400" dirty="0" err="1">
                <a:ea typeface="+mn-lt"/>
                <a:cs typeface="+mn-lt"/>
              </a:rPr>
              <a:t>at</a:t>
            </a:r>
            <a:r>
              <a:rPr lang="pt-BR" sz="2400" dirty="0">
                <a:ea typeface="+mn-lt"/>
                <a:cs typeface="+mn-lt"/>
              </a:rPr>
              <a:t> </a:t>
            </a:r>
            <a:r>
              <a:rPr lang="pt-BR" sz="2400" dirty="0" err="1">
                <a:ea typeface="+mn-lt"/>
                <a:cs typeface="+mn-lt"/>
              </a:rPr>
              <a:t>this</a:t>
            </a:r>
            <a:r>
              <a:rPr lang="pt-BR" sz="2400" dirty="0">
                <a:ea typeface="+mn-lt"/>
                <a:cs typeface="+mn-lt"/>
              </a:rPr>
              <a:t> </a:t>
            </a:r>
            <a:r>
              <a:rPr lang="pt-BR" sz="2400" dirty="0" err="1">
                <a:ea typeface="+mn-lt"/>
                <a:cs typeface="+mn-lt"/>
              </a:rPr>
              <a:t>map</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have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opportunity</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see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environment</a:t>
            </a:r>
            <a:r>
              <a:rPr lang="pt-BR" sz="2400" dirty="0">
                <a:ea typeface="+mn-lt"/>
                <a:cs typeface="+mn-lt"/>
              </a:rPr>
              <a:t> </a:t>
            </a:r>
            <a:r>
              <a:rPr lang="pt-BR" sz="2400" dirty="0" err="1">
                <a:ea typeface="+mn-lt"/>
                <a:cs typeface="+mn-lt"/>
              </a:rPr>
              <a:t>around</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Launch</a:t>
            </a:r>
            <a:r>
              <a:rPr lang="pt-BR" sz="2400" dirty="0">
                <a:ea typeface="+mn-lt"/>
                <a:cs typeface="+mn-lt"/>
              </a:rPr>
              <a:t> sites. </a:t>
            </a:r>
            <a:r>
              <a:rPr lang="pt-BR" sz="2400" dirty="0" err="1">
                <a:ea typeface="+mn-lt"/>
                <a:cs typeface="+mn-lt"/>
              </a:rPr>
              <a:t>We</a:t>
            </a:r>
            <a:r>
              <a:rPr lang="pt-BR" sz="2400" dirty="0">
                <a:ea typeface="+mn-lt"/>
                <a:cs typeface="+mn-lt"/>
              </a:rPr>
              <a:t> </a:t>
            </a:r>
            <a:r>
              <a:rPr lang="pt-BR" sz="2400" dirty="0" err="1">
                <a:ea typeface="+mn-lt"/>
                <a:cs typeface="+mn-lt"/>
              </a:rPr>
              <a:t>noticed</a:t>
            </a:r>
            <a:r>
              <a:rPr lang="pt-BR" sz="2400" dirty="0">
                <a:ea typeface="+mn-lt"/>
                <a:cs typeface="+mn-lt"/>
              </a:rPr>
              <a:t> for </a:t>
            </a:r>
            <a:r>
              <a:rPr lang="pt-BR" sz="2400" dirty="0" err="1">
                <a:ea typeface="+mn-lt"/>
                <a:cs typeface="+mn-lt"/>
              </a:rPr>
              <a:t>example</a:t>
            </a:r>
            <a:r>
              <a:rPr lang="pt-BR" sz="2400" dirty="0">
                <a:ea typeface="+mn-lt"/>
                <a:cs typeface="+mn-lt"/>
              </a:rPr>
              <a:t> </a:t>
            </a:r>
            <a:r>
              <a:rPr lang="pt-BR" sz="2400" dirty="0" err="1">
                <a:ea typeface="+mn-lt"/>
                <a:cs typeface="+mn-lt"/>
              </a:rPr>
              <a:t>that</a:t>
            </a:r>
            <a:r>
              <a:rPr lang="pt-BR" sz="2400" dirty="0">
                <a:ea typeface="+mn-lt"/>
                <a:cs typeface="+mn-lt"/>
              </a:rPr>
              <a:t> </a:t>
            </a:r>
            <a:r>
              <a:rPr lang="pt-BR" sz="2400" dirty="0" err="1">
                <a:ea typeface="+mn-lt"/>
                <a:cs typeface="+mn-lt"/>
              </a:rPr>
              <a:t>all</a:t>
            </a:r>
            <a:r>
              <a:rPr lang="pt-BR" sz="2400" dirty="0">
                <a:ea typeface="+mn-lt"/>
                <a:cs typeface="+mn-lt"/>
              </a:rPr>
              <a:t> </a:t>
            </a:r>
            <a:r>
              <a:rPr lang="pt-BR" sz="2400" dirty="0" err="1">
                <a:ea typeface="+mn-lt"/>
                <a:cs typeface="+mn-lt"/>
              </a:rPr>
              <a:t>launch</a:t>
            </a:r>
            <a:r>
              <a:rPr lang="pt-BR" sz="2400" dirty="0">
                <a:ea typeface="+mn-lt"/>
                <a:cs typeface="+mn-lt"/>
              </a:rPr>
              <a:t> sites are </a:t>
            </a:r>
            <a:r>
              <a:rPr lang="pt-BR" sz="2400" dirty="0" err="1">
                <a:ea typeface="+mn-lt"/>
                <a:cs typeface="+mn-lt"/>
              </a:rPr>
              <a:t>very</a:t>
            </a:r>
            <a:r>
              <a:rPr lang="pt-BR" sz="2400" dirty="0">
                <a:ea typeface="+mn-lt"/>
                <a:cs typeface="+mn-lt"/>
              </a:rPr>
              <a:t> close </a:t>
            </a:r>
            <a:r>
              <a:rPr lang="pt-BR" sz="2400" dirty="0" err="1">
                <a:ea typeface="+mn-lt"/>
                <a:cs typeface="+mn-lt"/>
              </a:rPr>
              <a:t>to</a:t>
            </a:r>
            <a:r>
              <a:rPr lang="pt-BR" sz="2400" dirty="0">
                <a:ea typeface="+mn-lt"/>
                <a:cs typeface="+mn-lt"/>
              </a:rPr>
              <a:t> </a:t>
            </a:r>
            <a:r>
              <a:rPr lang="pt-BR" sz="2400" dirty="0" err="1">
                <a:ea typeface="+mn-lt"/>
                <a:cs typeface="+mn-lt"/>
              </a:rPr>
              <a:t>the</a:t>
            </a:r>
            <a:r>
              <a:rPr lang="pt-BR" sz="2400" dirty="0">
                <a:ea typeface="+mn-lt"/>
                <a:cs typeface="+mn-lt"/>
              </a:rPr>
              <a:t> ocean.</a:t>
            </a:r>
            <a:endParaRPr lang="pt-BR" sz="2400">
              <a:cs typeface="Calibri" panose="020F0502020204030204"/>
            </a:endParaRPr>
          </a:p>
          <a:p>
            <a:pPr marL="0" indent="0">
              <a:buNone/>
            </a:pPr>
            <a:r>
              <a:rPr lang="pt-BR" sz="2400" dirty="0" err="1">
                <a:ea typeface="+mn-lt"/>
                <a:cs typeface="+mn-lt"/>
              </a:rPr>
              <a:t>We</a:t>
            </a:r>
            <a:r>
              <a:rPr lang="pt-BR" sz="2400" dirty="0">
                <a:ea typeface="+mn-lt"/>
                <a:cs typeface="+mn-lt"/>
              </a:rPr>
              <a:t> </a:t>
            </a:r>
            <a:r>
              <a:rPr lang="pt-BR" sz="2400" dirty="0" err="1">
                <a:ea typeface="+mn-lt"/>
                <a:cs typeface="+mn-lt"/>
              </a:rPr>
              <a:t>could</a:t>
            </a:r>
            <a:r>
              <a:rPr lang="pt-BR" sz="2400" dirty="0">
                <a:ea typeface="+mn-lt"/>
                <a:cs typeface="+mn-lt"/>
              </a:rPr>
              <a:t> </a:t>
            </a:r>
            <a:r>
              <a:rPr lang="pt-BR" sz="2400" dirty="0" err="1">
                <a:ea typeface="+mn-lt"/>
                <a:cs typeface="+mn-lt"/>
              </a:rPr>
              <a:t>see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distance</a:t>
            </a:r>
            <a:r>
              <a:rPr lang="pt-BR" sz="2400" dirty="0">
                <a:ea typeface="+mn-lt"/>
                <a:cs typeface="+mn-lt"/>
              </a:rPr>
              <a:t> </a:t>
            </a:r>
            <a:r>
              <a:rPr lang="pt-BR" sz="2400" dirty="0" err="1">
                <a:ea typeface="+mn-lt"/>
                <a:cs typeface="+mn-lt"/>
              </a:rPr>
              <a:t>between</a:t>
            </a:r>
            <a:r>
              <a:rPr lang="pt-BR" sz="2400" dirty="0">
                <a:ea typeface="+mn-lt"/>
                <a:cs typeface="+mn-lt"/>
              </a:rPr>
              <a:t> </a:t>
            </a:r>
            <a:r>
              <a:rPr lang="pt-BR" sz="2400" dirty="0" err="1">
                <a:ea typeface="+mn-lt"/>
                <a:cs typeface="+mn-lt"/>
              </a:rPr>
              <a:t>them</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the</a:t>
            </a:r>
            <a:r>
              <a:rPr lang="pt-BR" sz="2400" dirty="0">
                <a:ea typeface="+mn-lt"/>
                <a:cs typeface="+mn-lt"/>
              </a:rPr>
              <a:t> ocean. </a:t>
            </a:r>
            <a:r>
              <a:rPr lang="pt-BR" sz="2400" dirty="0" err="1">
                <a:ea typeface="+mn-lt"/>
                <a:cs typeface="+mn-lt"/>
              </a:rPr>
              <a:t>We</a:t>
            </a:r>
            <a:r>
              <a:rPr lang="pt-BR" sz="2400" dirty="0">
                <a:ea typeface="+mn-lt"/>
                <a:cs typeface="+mn-lt"/>
              </a:rPr>
              <a:t> </a:t>
            </a:r>
            <a:r>
              <a:rPr lang="pt-BR" sz="2400" dirty="0" err="1">
                <a:ea typeface="+mn-lt"/>
                <a:cs typeface="+mn-lt"/>
              </a:rPr>
              <a:t>marked</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beginning</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ocean</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then</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draw</a:t>
            </a:r>
            <a:r>
              <a:rPr lang="pt-BR" sz="2400" dirty="0">
                <a:ea typeface="+mn-lt"/>
                <a:cs typeface="+mn-lt"/>
              </a:rPr>
              <a:t> a </a:t>
            </a:r>
            <a:r>
              <a:rPr lang="pt-BR" sz="2400" dirty="0" err="1">
                <a:ea typeface="+mn-lt"/>
                <a:cs typeface="+mn-lt"/>
              </a:rPr>
              <a:t>line</a:t>
            </a:r>
            <a:r>
              <a:rPr lang="pt-BR" sz="2400" dirty="0">
                <a:ea typeface="+mn-lt"/>
                <a:cs typeface="+mn-lt"/>
              </a:rPr>
              <a:t> </a:t>
            </a:r>
            <a:r>
              <a:rPr lang="pt-BR" sz="2400" dirty="0" err="1">
                <a:ea typeface="+mn-lt"/>
                <a:cs typeface="+mn-lt"/>
              </a:rPr>
              <a:t>between</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marker</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launch</a:t>
            </a:r>
            <a:r>
              <a:rPr lang="pt-BR" sz="2400" dirty="0">
                <a:ea typeface="+mn-lt"/>
                <a:cs typeface="+mn-lt"/>
              </a:rPr>
              <a:t> site </a:t>
            </a:r>
            <a:r>
              <a:rPr lang="pt-BR" sz="2400" dirty="0" err="1">
                <a:ea typeface="+mn-lt"/>
                <a:cs typeface="+mn-lt"/>
              </a:rPr>
              <a:t>through</a:t>
            </a:r>
            <a:r>
              <a:rPr lang="pt-BR" sz="2400" dirty="0">
                <a:ea typeface="+mn-lt"/>
                <a:cs typeface="+mn-lt"/>
              </a:rPr>
              <a:t> a </a:t>
            </a:r>
            <a:r>
              <a:rPr lang="pt-BR" sz="2400" dirty="0" err="1">
                <a:ea typeface="+mn-lt"/>
                <a:cs typeface="+mn-lt"/>
              </a:rPr>
              <a:t>distance</a:t>
            </a:r>
            <a:r>
              <a:rPr lang="pt-BR" sz="2400" dirty="0">
                <a:ea typeface="+mn-lt"/>
                <a:cs typeface="+mn-lt"/>
              </a:rPr>
              <a:t> </a:t>
            </a:r>
            <a:r>
              <a:rPr lang="pt-BR" sz="2400" dirty="0" err="1">
                <a:ea typeface="+mn-lt"/>
                <a:cs typeface="+mn-lt"/>
              </a:rPr>
              <a:t>marking</a:t>
            </a:r>
            <a:r>
              <a:rPr lang="pt-BR" sz="2400" dirty="0">
                <a:ea typeface="+mn-lt"/>
                <a:cs typeface="+mn-lt"/>
              </a:rPr>
              <a:t>, a </a:t>
            </a:r>
            <a:r>
              <a:rPr lang="pt-BR" sz="2400" dirty="0" err="1">
                <a:ea typeface="+mn-lt"/>
                <a:cs typeface="+mn-lt"/>
              </a:rPr>
              <a:t>function</a:t>
            </a:r>
            <a:r>
              <a:rPr lang="pt-BR" sz="2400" dirty="0">
                <a:ea typeface="+mn-lt"/>
                <a:cs typeface="+mn-lt"/>
              </a:rPr>
              <a:t> </a:t>
            </a:r>
            <a:r>
              <a:rPr lang="pt-BR" sz="2400" dirty="0" err="1">
                <a:ea typeface="+mn-lt"/>
                <a:cs typeface="+mn-lt"/>
              </a:rPr>
              <a:t>called</a:t>
            </a:r>
            <a:r>
              <a:rPr lang="pt-BR" sz="2400" dirty="0">
                <a:ea typeface="+mn-lt"/>
                <a:cs typeface="+mn-lt"/>
              </a:rPr>
              <a:t> </a:t>
            </a:r>
            <a:r>
              <a:rPr lang="pt-BR" sz="2400" dirty="0" err="1">
                <a:ea typeface="+mn-lt"/>
                <a:cs typeface="+mn-lt"/>
              </a:rPr>
              <a:t>MousePoint</a:t>
            </a:r>
            <a:r>
              <a:rPr lang="pt-BR" sz="2400" dirty="0">
                <a:ea typeface="+mn-lt"/>
                <a:cs typeface="+mn-lt"/>
              </a:rPr>
              <a:t>.</a:t>
            </a:r>
          </a:p>
          <a:p>
            <a:pPr marL="0" indent="0">
              <a:buNone/>
            </a:pPr>
            <a:r>
              <a:rPr lang="pt-BR" sz="2400" dirty="0">
                <a:ea typeface="+mn-lt"/>
                <a:cs typeface="+mn-lt"/>
              </a:rPr>
              <a:t> </a:t>
            </a:r>
            <a:r>
              <a:rPr lang="pt-BR" sz="2400" dirty="0" err="1">
                <a:ea typeface="+mn-lt"/>
                <a:cs typeface="+mn-lt"/>
              </a:rPr>
              <a:t>See</a:t>
            </a:r>
            <a:r>
              <a:rPr lang="pt-BR" sz="2400" dirty="0">
                <a:ea typeface="+mn-lt"/>
                <a:cs typeface="+mn-lt"/>
              </a:rPr>
              <a:t> </a:t>
            </a:r>
            <a:r>
              <a:rPr lang="pt-BR" sz="2400" dirty="0" err="1">
                <a:ea typeface="+mn-lt"/>
                <a:cs typeface="+mn-lt"/>
              </a:rPr>
              <a:t>that</a:t>
            </a:r>
            <a:r>
              <a:rPr lang="pt-BR" sz="2400" dirty="0">
                <a:ea typeface="+mn-lt"/>
                <a:cs typeface="+mn-lt"/>
              </a:rPr>
              <a:t> it </a:t>
            </a:r>
            <a:r>
              <a:rPr lang="pt-BR" sz="2400" dirty="0" err="1">
                <a:ea typeface="+mn-lt"/>
                <a:cs typeface="+mn-lt"/>
              </a:rPr>
              <a:t>was</a:t>
            </a:r>
            <a:r>
              <a:rPr lang="pt-BR" sz="2400" dirty="0">
                <a:ea typeface="+mn-lt"/>
                <a:cs typeface="+mn-lt"/>
              </a:rPr>
              <a:t> </a:t>
            </a:r>
            <a:r>
              <a:rPr lang="pt-BR" sz="2400" dirty="0" err="1">
                <a:ea typeface="+mn-lt"/>
                <a:cs typeface="+mn-lt"/>
              </a:rPr>
              <a:t>possible</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know</a:t>
            </a:r>
            <a:r>
              <a:rPr lang="pt-BR" sz="2400" dirty="0">
                <a:ea typeface="+mn-lt"/>
                <a:cs typeface="+mn-lt"/>
              </a:rPr>
              <a:t> </a:t>
            </a:r>
            <a:r>
              <a:rPr lang="pt-BR" sz="2400" dirty="0" err="1">
                <a:ea typeface="+mn-lt"/>
                <a:cs typeface="+mn-lt"/>
              </a:rPr>
              <a:t>from</a:t>
            </a:r>
            <a:r>
              <a:rPr lang="pt-BR" sz="2400" dirty="0">
                <a:ea typeface="+mn-lt"/>
                <a:cs typeface="+mn-lt"/>
              </a:rPr>
              <a:t> a </a:t>
            </a:r>
            <a:r>
              <a:rPr lang="pt-BR" sz="2400" dirty="0" err="1">
                <a:ea typeface="+mn-lt"/>
                <a:cs typeface="+mn-lt"/>
              </a:rPr>
              <a:t>distance</a:t>
            </a:r>
            <a:r>
              <a:rPr lang="pt-BR" sz="2400" dirty="0">
                <a:ea typeface="+mn-lt"/>
                <a:cs typeface="+mn-lt"/>
              </a:rPr>
              <a:t>:</a:t>
            </a:r>
            <a:endParaRPr lang="pt-BR" sz="2400">
              <a:cs typeface="Calibri" panose="020F0502020204030204"/>
            </a:endParaRPr>
          </a:p>
        </p:txBody>
      </p:sp>
      <p:cxnSp>
        <p:nvCxnSpPr>
          <p:cNvPr id="5" name="Conector de Seta Reta 4">
            <a:extLst>
              <a:ext uri="{FF2B5EF4-FFF2-40B4-BE49-F238E27FC236}">
                <a16:creationId xmlns:a16="http://schemas.microsoft.com/office/drawing/2014/main" id="{1844EE92-00C1-4A61-BF37-2EFE45835DCA}"/>
              </a:ext>
            </a:extLst>
          </p:cNvPr>
          <p:cNvCxnSpPr/>
          <p:nvPr/>
        </p:nvCxnSpPr>
        <p:spPr>
          <a:xfrm flipV="1">
            <a:off x="577970" y="297611"/>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7" name="Imagem 7">
            <a:extLst>
              <a:ext uri="{FF2B5EF4-FFF2-40B4-BE49-F238E27FC236}">
                <a16:creationId xmlns:a16="http://schemas.microsoft.com/office/drawing/2014/main" id="{FEB23D0F-3C4E-4D63-BCFE-E9C0F4D1F8B9}"/>
              </a:ext>
            </a:extLst>
          </p:cNvPr>
          <p:cNvPicPr>
            <a:picLocks noChangeAspect="1"/>
          </p:cNvPicPr>
          <p:nvPr/>
        </p:nvPicPr>
        <p:blipFill>
          <a:blip r:embed="rId2"/>
          <a:stretch>
            <a:fillRect/>
          </a:stretch>
        </p:blipFill>
        <p:spPr>
          <a:xfrm>
            <a:off x="411193" y="3223796"/>
            <a:ext cx="11383992" cy="3285877"/>
          </a:xfrm>
          <a:prstGeom prst="rect">
            <a:avLst/>
          </a:prstGeom>
        </p:spPr>
      </p:pic>
    </p:spTree>
    <p:extLst>
      <p:ext uri="{BB962C8B-B14F-4D97-AF65-F5344CB8AC3E}">
        <p14:creationId xmlns:p14="http://schemas.microsoft.com/office/powerpoint/2010/main" val="398417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C256528-6AD6-403F-BCCE-1D7233631F03}"/>
              </a:ext>
            </a:extLst>
          </p:cNvPr>
          <p:cNvSpPr>
            <a:spLocks noGrp="1"/>
          </p:cNvSpPr>
          <p:nvPr>
            <p:ph idx="1"/>
          </p:nvPr>
        </p:nvSpPr>
        <p:spPr>
          <a:xfrm>
            <a:off x="579408" y="502908"/>
            <a:ext cx="10515600" cy="6076621"/>
          </a:xfrm>
        </p:spPr>
        <p:txBody>
          <a:bodyPr lIns="91440" tIns="45720" rIns="91440" bIns="45720" anchor="t"/>
          <a:lstStyle/>
          <a:p>
            <a:pPr marL="0" indent="0">
              <a:buNone/>
            </a:pPr>
            <a:r>
              <a:rPr lang="pt-BR" sz="2400" dirty="0" err="1">
                <a:ea typeface="+mn-lt"/>
                <a:cs typeface="+mn-lt"/>
              </a:rPr>
              <a:t>Folium</a:t>
            </a:r>
            <a:r>
              <a:rPr lang="pt-BR" sz="2400" dirty="0">
                <a:ea typeface="+mn-lt"/>
                <a:cs typeface="+mn-lt"/>
              </a:rPr>
              <a:t> </a:t>
            </a:r>
            <a:r>
              <a:rPr lang="pt-BR" sz="2400" dirty="0" err="1">
                <a:ea typeface="+mn-lt"/>
                <a:cs typeface="+mn-lt"/>
              </a:rPr>
              <a:t>is</a:t>
            </a:r>
            <a:r>
              <a:rPr lang="pt-BR" sz="2400" dirty="0">
                <a:ea typeface="+mn-lt"/>
                <a:cs typeface="+mn-lt"/>
              </a:rPr>
              <a:t> </a:t>
            </a:r>
            <a:r>
              <a:rPr lang="pt-BR" sz="2400" dirty="0" err="1">
                <a:ea typeface="+mn-lt"/>
                <a:cs typeface="+mn-lt"/>
              </a:rPr>
              <a:t>great</a:t>
            </a:r>
            <a:r>
              <a:rPr lang="pt-BR" sz="2400" dirty="0">
                <a:ea typeface="+mn-lt"/>
                <a:cs typeface="+mn-lt"/>
              </a:rPr>
              <a:t> </a:t>
            </a:r>
            <a:r>
              <a:rPr lang="pt-BR" sz="2400" dirty="0" err="1">
                <a:ea typeface="+mn-lt"/>
                <a:cs typeface="+mn-lt"/>
              </a:rPr>
              <a:t>and</a:t>
            </a:r>
            <a:r>
              <a:rPr lang="pt-BR" sz="2400" dirty="0">
                <a:ea typeface="+mn-lt"/>
                <a:cs typeface="+mn-lt"/>
              </a:rPr>
              <a:t> it </a:t>
            </a:r>
            <a:r>
              <a:rPr lang="pt-BR" sz="2400" dirty="0" err="1">
                <a:ea typeface="+mn-lt"/>
                <a:cs typeface="+mn-lt"/>
              </a:rPr>
              <a:t>give</a:t>
            </a:r>
            <a:r>
              <a:rPr lang="pt-BR" sz="2400" dirty="0">
                <a:ea typeface="+mn-lt"/>
                <a:cs typeface="+mn-lt"/>
              </a:rPr>
              <a:t> </a:t>
            </a:r>
            <a:r>
              <a:rPr lang="pt-BR" sz="2400" dirty="0" err="1">
                <a:ea typeface="+mn-lt"/>
                <a:cs typeface="+mn-lt"/>
              </a:rPr>
              <a:t>us</a:t>
            </a:r>
            <a:r>
              <a:rPr lang="pt-BR" sz="2400" dirty="0">
                <a:ea typeface="+mn-lt"/>
                <a:cs typeface="+mn-lt"/>
              </a:rPr>
              <a:t> a big </a:t>
            </a:r>
            <a:r>
              <a:rPr lang="pt-BR" sz="2400" dirty="0" err="1">
                <a:ea typeface="+mn-lt"/>
                <a:cs typeface="+mn-lt"/>
              </a:rPr>
              <a:t>picture</a:t>
            </a:r>
            <a:r>
              <a:rPr lang="pt-BR" sz="2400" dirty="0">
                <a:ea typeface="+mn-lt"/>
                <a:cs typeface="+mn-lt"/>
              </a:rPr>
              <a:t> </a:t>
            </a:r>
            <a:r>
              <a:rPr lang="pt-BR" sz="2400" dirty="0" err="1">
                <a:ea typeface="+mn-lt"/>
                <a:cs typeface="+mn-lt"/>
              </a:rPr>
              <a:t>about</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proximities</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launch</a:t>
            </a:r>
            <a:r>
              <a:rPr lang="pt-BR" sz="2400" dirty="0">
                <a:ea typeface="+mn-lt"/>
                <a:cs typeface="+mn-lt"/>
              </a:rPr>
              <a:t> sites.</a:t>
            </a:r>
          </a:p>
          <a:p>
            <a:pPr marL="0" indent="0">
              <a:buNone/>
            </a:pPr>
            <a:r>
              <a:rPr lang="pt-BR" sz="2400" dirty="0" err="1">
                <a:ea typeface="+mn-lt"/>
                <a:cs typeface="+mn-lt"/>
              </a:rPr>
              <a:t>After</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plot</a:t>
            </a:r>
            <a:r>
              <a:rPr lang="pt-BR" sz="2400" dirty="0">
                <a:ea typeface="+mn-lt"/>
                <a:cs typeface="+mn-lt"/>
              </a:rPr>
              <a:t> </a:t>
            </a:r>
            <a:r>
              <a:rPr lang="pt-BR" sz="2400" dirty="0" err="1">
                <a:ea typeface="+mn-lt"/>
                <a:cs typeface="+mn-lt"/>
              </a:rPr>
              <a:t>distance</a:t>
            </a:r>
            <a:r>
              <a:rPr lang="pt-BR" sz="2400" dirty="0">
                <a:ea typeface="+mn-lt"/>
                <a:cs typeface="+mn-lt"/>
              </a:rPr>
              <a:t> </a:t>
            </a:r>
            <a:r>
              <a:rPr lang="pt-BR" sz="2400" dirty="0" err="1">
                <a:ea typeface="+mn-lt"/>
                <a:cs typeface="+mn-lt"/>
              </a:rPr>
              <a:t>lines</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proximities</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can</a:t>
            </a:r>
            <a:r>
              <a:rPr lang="pt-BR" sz="2400" dirty="0">
                <a:ea typeface="+mn-lt"/>
                <a:cs typeface="+mn-lt"/>
              </a:rPr>
              <a:t> </a:t>
            </a:r>
            <a:r>
              <a:rPr lang="pt-BR" sz="2400" dirty="0" err="1">
                <a:ea typeface="+mn-lt"/>
                <a:cs typeface="+mn-lt"/>
              </a:rPr>
              <a:t>answer</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following</a:t>
            </a:r>
            <a:r>
              <a:rPr lang="pt-BR" sz="2400" dirty="0">
                <a:ea typeface="+mn-lt"/>
                <a:cs typeface="+mn-lt"/>
              </a:rPr>
              <a:t> </a:t>
            </a:r>
            <a:r>
              <a:rPr lang="pt-BR" sz="2400" dirty="0" err="1">
                <a:ea typeface="+mn-lt"/>
                <a:cs typeface="+mn-lt"/>
              </a:rPr>
              <a:t>questions</a:t>
            </a:r>
            <a:r>
              <a:rPr lang="pt-BR" sz="2400" dirty="0">
                <a:ea typeface="+mn-lt"/>
                <a:cs typeface="+mn-lt"/>
              </a:rPr>
              <a:t> </a:t>
            </a:r>
            <a:r>
              <a:rPr lang="pt-BR" sz="2400" dirty="0" err="1">
                <a:ea typeface="+mn-lt"/>
                <a:cs typeface="+mn-lt"/>
              </a:rPr>
              <a:t>easily</a:t>
            </a:r>
            <a:r>
              <a:rPr lang="pt-BR" sz="2400" dirty="0">
                <a:ea typeface="+mn-lt"/>
                <a:cs typeface="+mn-lt"/>
              </a:rPr>
              <a:t>:</a:t>
            </a:r>
            <a:endParaRPr lang="pt-BR" sz="2400">
              <a:cs typeface="Calibri" panose="020F0502020204030204"/>
            </a:endParaRPr>
          </a:p>
          <a:p>
            <a:pPr marL="457200" indent="-457200">
              <a:buAutoNum type="arabicPeriod"/>
            </a:pPr>
            <a:r>
              <a:rPr lang="pt-BR" sz="2400" dirty="0">
                <a:ea typeface="+mn-lt"/>
                <a:cs typeface="+mn-lt"/>
              </a:rPr>
              <a:t>Are </a:t>
            </a:r>
            <a:r>
              <a:rPr lang="pt-BR" sz="2400" dirty="0" err="1">
                <a:ea typeface="+mn-lt"/>
                <a:cs typeface="+mn-lt"/>
              </a:rPr>
              <a:t>launch</a:t>
            </a:r>
            <a:r>
              <a:rPr lang="pt-BR" sz="2400" dirty="0">
                <a:ea typeface="+mn-lt"/>
                <a:cs typeface="+mn-lt"/>
              </a:rPr>
              <a:t> sites in close </a:t>
            </a:r>
            <a:r>
              <a:rPr lang="pt-BR" sz="2400" dirty="0" err="1">
                <a:ea typeface="+mn-lt"/>
                <a:cs typeface="+mn-lt"/>
              </a:rPr>
              <a:t>proximity</a:t>
            </a:r>
            <a:r>
              <a:rPr lang="pt-BR" sz="2400" dirty="0">
                <a:ea typeface="+mn-lt"/>
                <a:cs typeface="+mn-lt"/>
              </a:rPr>
              <a:t> </a:t>
            </a:r>
            <a:r>
              <a:rPr lang="pt-BR" sz="2400" dirty="0" err="1">
                <a:ea typeface="+mn-lt"/>
                <a:cs typeface="+mn-lt"/>
              </a:rPr>
              <a:t>to</a:t>
            </a:r>
            <a:r>
              <a:rPr lang="pt-BR" sz="2400" dirty="0">
                <a:ea typeface="+mn-lt"/>
                <a:cs typeface="+mn-lt"/>
              </a:rPr>
              <a:t> railways?</a:t>
            </a:r>
            <a:endParaRPr lang="pt-BR" sz="2400" dirty="0">
              <a:cs typeface="Calibri"/>
            </a:endParaRPr>
          </a:p>
          <a:p>
            <a:pPr marL="457200" indent="-457200">
              <a:buAutoNum type="arabicPeriod"/>
            </a:pPr>
            <a:r>
              <a:rPr lang="pt-BR" sz="2400" dirty="0">
                <a:ea typeface="+mn-lt"/>
                <a:cs typeface="+mn-lt"/>
              </a:rPr>
              <a:t>Are </a:t>
            </a:r>
            <a:r>
              <a:rPr lang="pt-BR" sz="2400" dirty="0" err="1">
                <a:ea typeface="+mn-lt"/>
                <a:cs typeface="+mn-lt"/>
              </a:rPr>
              <a:t>launch</a:t>
            </a:r>
            <a:r>
              <a:rPr lang="pt-BR" sz="2400" dirty="0">
                <a:ea typeface="+mn-lt"/>
                <a:cs typeface="+mn-lt"/>
              </a:rPr>
              <a:t> sites in close </a:t>
            </a:r>
            <a:r>
              <a:rPr lang="pt-BR" sz="2400" dirty="0" err="1">
                <a:ea typeface="+mn-lt"/>
                <a:cs typeface="+mn-lt"/>
              </a:rPr>
              <a:t>proximity</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highways</a:t>
            </a:r>
            <a:r>
              <a:rPr lang="pt-BR" sz="2400" dirty="0">
                <a:ea typeface="+mn-lt"/>
                <a:cs typeface="+mn-lt"/>
              </a:rPr>
              <a:t>?</a:t>
            </a:r>
            <a:endParaRPr lang="pt-BR" sz="2400" dirty="0">
              <a:cs typeface="Calibri"/>
            </a:endParaRPr>
          </a:p>
          <a:p>
            <a:pPr marL="457200" indent="-457200">
              <a:buAutoNum type="arabicPeriod"/>
            </a:pPr>
            <a:r>
              <a:rPr lang="pt-BR" sz="2400" dirty="0">
                <a:ea typeface="+mn-lt"/>
                <a:cs typeface="+mn-lt"/>
              </a:rPr>
              <a:t>Are </a:t>
            </a:r>
            <a:r>
              <a:rPr lang="pt-BR" sz="2400" dirty="0" err="1">
                <a:ea typeface="+mn-lt"/>
                <a:cs typeface="+mn-lt"/>
              </a:rPr>
              <a:t>launch</a:t>
            </a:r>
            <a:r>
              <a:rPr lang="pt-BR" sz="2400" dirty="0">
                <a:ea typeface="+mn-lt"/>
                <a:cs typeface="+mn-lt"/>
              </a:rPr>
              <a:t> sites in close </a:t>
            </a:r>
            <a:r>
              <a:rPr lang="pt-BR" sz="2400" dirty="0" err="1">
                <a:ea typeface="+mn-lt"/>
                <a:cs typeface="+mn-lt"/>
              </a:rPr>
              <a:t>proximity</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coastline</a:t>
            </a:r>
            <a:r>
              <a:rPr lang="pt-BR" sz="2400" dirty="0">
                <a:ea typeface="+mn-lt"/>
                <a:cs typeface="+mn-lt"/>
              </a:rPr>
              <a:t>?</a:t>
            </a:r>
            <a:endParaRPr lang="pt-BR" sz="2400" dirty="0">
              <a:cs typeface="Calibri"/>
            </a:endParaRPr>
          </a:p>
          <a:p>
            <a:pPr marL="457200" indent="-457200">
              <a:buAutoNum type="arabicPeriod"/>
            </a:pPr>
            <a:r>
              <a:rPr lang="pt-BR" sz="2400" dirty="0">
                <a:ea typeface="+mn-lt"/>
                <a:cs typeface="+mn-lt"/>
              </a:rPr>
              <a:t>Do </a:t>
            </a:r>
            <a:r>
              <a:rPr lang="pt-BR" sz="2400" dirty="0" err="1">
                <a:ea typeface="+mn-lt"/>
                <a:cs typeface="+mn-lt"/>
              </a:rPr>
              <a:t>launch</a:t>
            </a:r>
            <a:r>
              <a:rPr lang="pt-BR" sz="2400" dirty="0">
                <a:ea typeface="+mn-lt"/>
                <a:cs typeface="+mn-lt"/>
              </a:rPr>
              <a:t> sites </a:t>
            </a:r>
            <a:r>
              <a:rPr lang="pt-BR" sz="2400" dirty="0" err="1">
                <a:ea typeface="+mn-lt"/>
                <a:cs typeface="+mn-lt"/>
              </a:rPr>
              <a:t>keep</a:t>
            </a:r>
            <a:r>
              <a:rPr lang="pt-BR" sz="2400" dirty="0">
                <a:ea typeface="+mn-lt"/>
                <a:cs typeface="+mn-lt"/>
              </a:rPr>
              <a:t> </a:t>
            </a:r>
            <a:r>
              <a:rPr lang="pt-BR" sz="2400" dirty="0" err="1">
                <a:ea typeface="+mn-lt"/>
                <a:cs typeface="+mn-lt"/>
              </a:rPr>
              <a:t>certain</a:t>
            </a:r>
            <a:r>
              <a:rPr lang="pt-BR" sz="2400" dirty="0">
                <a:ea typeface="+mn-lt"/>
                <a:cs typeface="+mn-lt"/>
              </a:rPr>
              <a:t> </a:t>
            </a:r>
            <a:r>
              <a:rPr lang="pt-BR" sz="2400" dirty="0" err="1">
                <a:ea typeface="+mn-lt"/>
                <a:cs typeface="+mn-lt"/>
              </a:rPr>
              <a:t>distance</a:t>
            </a:r>
            <a:r>
              <a:rPr lang="pt-BR" sz="2400" dirty="0">
                <a:ea typeface="+mn-lt"/>
                <a:cs typeface="+mn-lt"/>
              </a:rPr>
              <a:t> </a:t>
            </a:r>
            <a:r>
              <a:rPr lang="pt-BR" sz="2400" dirty="0" err="1">
                <a:ea typeface="+mn-lt"/>
                <a:cs typeface="+mn-lt"/>
              </a:rPr>
              <a:t>away</a:t>
            </a:r>
            <a:r>
              <a:rPr lang="pt-BR" sz="2400" dirty="0">
                <a:ea typeface="+mn-lt"/>
                <a:cs typeface="+mn-lt"/>
              </a:rPr>
              <a:t> </a:t>
            </a:r>
            <a:r>
              <a:rPr lang="pt-BR" sz="2400" dirty="0" err="1">
                <a:ea typeface="+mn-lt"/>
                <a:cs typeface="+mn-lt"/>
              </a:rPr>
              <a:t>from</a:t>
            </a:r>
            <a:r>
              <a:rPr lang="pt-BR" sz="2400" dirty="0">
                <a:ea typeface="+mn-lt"/>
                <a:cs typeface="+mn-lt"/>
              </a:rPr>
              <a:t> </a:t>
            </a:r>
            <a:r>
              <a:rPr lang="pt-BR" sz="2400" dirty="0" err="1">
                <a:ea typeface="+mn-lt"/>
                <a:cs typeface="+mn-lt"/>
              </a:rPr>
              <a:t>cities</a:t>
            </a:r>
            <a:r>
              <a:rPr lang="pt-BR" sz="2400" dirty="0">
                <a:ea typeface="+mn-lt"/>
                <a:cs typeface="+mn-lt"/>
              </a:rPr>
              <a:t>?</a:t>
            </a:r>
          </a:p>
          <a:p>
            <a:pPr marL="457200" indent="-457200">
              <a:buAutoNum type="arabicPeriod"/>
            </a:pPr>
            <a:endParaRPr lang="pt-BR" sz="2400" dirty="0">
              <a:cs typeface="Calibri" panose="020F0502020204030204"/>
            </a:endParaRPr>
          </a:p>
          <a:p>
            <a:pPr marL="457200" indent="-457200">
              <a:buAutoNum type="arabicPeriod"/>
            </a:pPr>
            <a:endParaRPr lang="pt-BR" sz="2400" dirty="0">
              <a:cs typeface="Calibri" panose="020F0502020204030204"/>
            </a:endParaRPr>
          </a:p>
          <a:p>
            <a:pPr>
              <a:lnSpc>
                <a:spcPct val="100000"/>
              </a:lnSpc>
              <a:spcBef>
                <a:spcPts val="1400"/>
              </a:spcBef>
              <a:buFont typeface="Arial,Sans-Serif"/>
              <a:buChar char="•"/>
            </a:pPr>
            <a:r>
              <a:rPr lang="en-US" sz="2400" dirty="0">
                <a:solidFill>
                  <a:schemeClr val="accent3">
                    <a:lumMod val="25000"/>
                  </a:schemeClr>
                </a:solidFill>
                <a:cs typeface="Calibri" panose="020F0502020204030204"/>
              </a:rPr>
              <a:t>GitHub URL of the completed Data Visualization with Folium notebook:</a:t>
            </a:r>
            <a:endParaRPr lang="pt-BR" sz="2400" dirty="0">
              <a:solidFill>
                <a:schemeClr val="accent3">
                  <a:lumMod val="25000"/>
                </a:schemeClr>
              </a:solidFill>
              <a:ea typeface="+mn-lt"/>
              <a:cs typeface="+mn-lt"/>
            </a:endParaRPr>
          </a:p>
          <a:p>
            <a:pPr marL="0" indent="0">
              <a:lnSpc>
                <a:spcPct val="100000"/>
              </a:lnSpc>
              <a:spcBef>
                <a:spcPts val="1400"/>
              </a:spcBef>
              <a:buNone/>
            </a:pPr>
            <a:r>
              <a:rPr lang="pt-BR" sz="2400" dirty="0">
                <a:cs typeface="Calibri"/>
                <a:hlinkClick r:id="rId2"/>
              </a:rPr>
              <a:t>Data visualization with Folium</a:t>
            </a:r>
            <a:endParaRPr lang="pt-BR" sz="2400" dirty="0">
              <a:cs typeface="Calibri"/>
            </a:endParaRPr>
          </a:p>
        </p:txBody>
      </p:sp>
      <p:cxnSp>
        <p:nvCxnSpPr>
          <p:cNvPr id="5" name="Conector de Seta Reta 4">
            <a:extLst>
              <a:ext uri="{FF2B5EF4-FFF2-40B4-BE49-F238E27FC236}">
                <a16:creationId xmlns:a16="http://schemas.microsoft.com/office/drawing/2014/main" id="{CD51B38D-AB03-44F9-8B65-EFEC43F6695A}"/>
              </a:ext>
            </a:extLst>
          </p:cNvPr>
          <p:cNvCxnSpPr/>
          <p:nvPr/>
        </p:nvCxnSpPr>
        <p:spPr>
          <a:xfrm flipV="1">
            <a:off x="577970" y="297611"/>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860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106758"/>
            <a:ext cx="9745589" cy="5070205"/>
          </a:xfrm>
          <a:prstGeom prst="rect">
            <a:avLst/>
          </a:prstGeom>
        </p:spPr>
        <p:txBody>
          <a:bodyPr vert="horz" lIns="91440" tIns="45720" rIns="91440" bIns="45720" rtlCol="0" anchor="t">
            <a:normAutofit/>
          </a:bodyPr>
          <a:lstStyle/>
          <a:p>
            <a:pPr>
              <a:buNone/>
            </a:pPr>
            <a:r>
              <a:rPr lang="en-US" sz="2400" dirty="0">
                <a:ea typeface="+mn-lt"/>
                <a:cs typeface="+mn-lt"/>
              </a:rPr>
              <a:t>When it comes to visualizing graphs over data, we have to use a very special tool, the Dash.</a:t>
            </a:r>
            <a:endParaRPr lang="pt-BR" sz="2400" dirty="0">
              <a:cs typeface="Calibri"/>
            </a:endParaRPr>
          </a:p>
          <a:p>
            <a:pPr>
              <a:buNone/>
            </a:pPr>
            <a:r>
              <a:rPr lang="en-US" sz="2400" dirty="0">
                <a:ea typeface="+mn-lt"/>
                <a:cs typeface="+mn-lt"/>
              </a:rPr>
              <a:t>Dash is a library that allows us to create a web application with interactive graphics from matplotlib library. We created a dash application that contains a pie chart and a scatter chart.</a:t>
            </a:r>
            <a:endParaRPr lang="en-US" sz="2400" dirty="0">
              <a:cs typeface="Calibr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Imagem 5" descr="Gráfico, Gráfico de pizza&#10;&#10;Descrição gerada automaticamente">
            <a:extLst>
              <a:ext uri="{FF2B5EF4-FFF2-40B4-BE49-F238E27FC236}">
                <a16:creationId xmlns:a16="http://schemas.microsoft.com/office/drawing/2014/main" id="{A9343F64-ABC2-4658-A7A6-50678B7021C8}"/>
              </a:ext>
            </a:extLst>
          </p:cNvPr>
          <p:cNvPicPr>
            <a:picLocks noChangeAspect="1"/>
          </p:cNvPicPr>
          <p:nvPr/>
        </p:nvPicPr>
        <p:blipFill>
          <a:blip r:embed="rId2"/>
          <a:stretch>
            <a:fillRect/>
          </a:stretch>
        </p:blipFill>
        <p:spPr>
          <a:xfrm>
            <a:off x="310551" y="3268627"/>
            <a:ext cx="2743200" cy="2304819"/>
          </a:xfrm>
          <a:prstGeom prst="rect">
            <a:avLst/>
          </a:prstGeom>
        </p:spPr>
      </p:pic>
      <p:pic>
        <p:nvPicPr>
          <p:cNvPr id="6" name="Imagem 6">
            <a:extLst>
              <a:ext uri="{FF2B5EF4-FFF2-40B4-BE49-F238E27FC236}">
                <a16:creationId xmlns:a16="http://schemas.microsoft.com/office/drawing/2014/main" id="{12C4E449-5BAB-4A0B-B2DE-AB89420841DC}"/>
              </a:ext>
            </a:extLst>
          </p:cNvPr>
          <p:cNvPicPr>
            <a:picLocks noChangeAspect="1"/>
          </p:cNvPicPr>
          <p:nvPr/>
        </p:nvPicPr>
        <p:blipFill>
          <a:blip r:embed="rId3"/>
          <a:stretch>
            <a:fillRect/>
          </a:stretch>
        </p:blipFill>
        <p:spPr>
          <a:xfrm>
            <a:off x="3286664" y="3264108"/>
            <a:ext cx="8522897" cy="248638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415C4E1-43F6-4853-8317-CE7F3ABD8051}"/>
              </a:ext>
            </a:extLst>
          </p:cNvPr>
          <p:cNvSpPr>
            <a:spLocks noGrp="1"/>
          </p:cNvSpPr>
          <p:nvPr>
            <p:ph idx="1"/>
          </p:nvPr>
        </p:nvSpPr>
        <p:spPr>
          <a:xfrm>
            <a:off x="291862" y="502908"/>
            <a:ext cx="10875033" cy="6407299"/>
          </a:xfrm>
        </p:spPr>
        <p:txBody>
          <a:bodyPr lIns="91440" tIns="45720" rIns="91440" bIns="45720" anchor="t"/>
          <a:lstStyle/>
          <a:p>
            <a:pPr>
              <a:buNone/>
            </a:pPr>
            <a:r>
              <a:rPr lang="pt-BR" sz="2400" dirty="0" err="1">
                <a:ea typeface="+mn-lt"/>
                <a:cs typeface="+mn-lt"/>
              </a:rPr>
              <a:t>Our</a:t>
            </a:r>
            <a:r>
              <a:rPr lang="pt-BR" sz="2400" dirty="0">
                <a:ea typeface="+mn-lt"/>
                <a:cs typeface="+mn-lt"/>
              </a:rPr>
              <a:t> pie </a:t>
            </a:r>
            <a:r>
              <a:rPr lang="pt-BR" sz="2400" dirty="0" err="1">
                <a:ea typeface="+mn-lt"/>
                <a:cs typeface="+mn-lt"/>
              </a:rPr>
              <a:t>chart</a:t>
            </a:r>
            <a:r>
              <a:rPr lang="pt-BR" sz="2400" dirty="0">
                <a:ea typeface="+mn-lt"/>
                <a:cs typeface="+mn-lt"/>
              </a:rPr>
              <a:t> shows </a:t>
            </a:r>
            <a:r>
              <a:rPr lang="pt-BR" sz="2400" dirty="0" err="1">
                <a:ea typeface="+mn-lt"/>
                <a:cs typeface="+mn-lt"/>
              </a:rPr>
              <a:t>the</a:t>
            </a:r>
            <a:r>
              <a:rPr lang="pt-BR" sz="2400" dirty="0">
                <a:ea typeface="+mn-lt"/>
                <a:cs typeface="+mn-lt"/>
              </a:rPr>
              <a:t> </a:t>
            </a:r>
            <a:r>
              <a:rPr lang="pt-BR" sz="2400" dirty="0" err="1">
                <a:ea typeface="+mn-lt"/>
                <a:cs typeface="+mn-lt"/>
              </a:rPr>
              <a:t>percentage</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success</a:t>
            </a:r>
            <a:r>
              <a:rPr lang="pt-BR" sz="2400" dirty="0">
                <a:ea typeface="+mn-lt"/>
                <a:cs typeface="+mn-lt"/>
              </a:rPr>
              <a:t> </a:t>
            </a:r>
            <a:r>
              <a:rPr lang="pt-BR" sz="2400" dirty="0" err="1">
                <a:ea typeface="+mn-lt"/>
                <a:cs typeface="+mn-lt"/>
              </a:rPr>
              <a:t>on</a:t>
            </a:r>
            <a:r>
              <a:rPr lang="pt-BR" sz="2400" dirty="0">
                <a:ea typeface="+mn-lt"/>
                <a:cs typeface="+mn-lt"/>
              </a:rPr>
              <a:t> </a:t>
            </a:r>
            <a:r>
              <a:rPr lang="pt-BR" sz="2400" dirty="0" err="1">
                <a:ea typeface="+mn-lt"/>
                <a:cs typeface="+mn-lt"/>
              </a:rPr>
              <a:t>each</a:t>
            </a:r>
            <a:r>
              <a:rPr lang="pt-BR" sz="2400" dirty="0">
                <a:ea typeface="+mn-lt"/>
                <a:cs typeface="+mn-lt"/>
              </a:rPr>
              <a:t> </a:t>
            </a:r>
            <a:r>
              <a:rPr lang="pt-BR" sz="2400" dirty="0" err="1">
                <a:ea typeface="+mn-lt"/>
                <a:cs typeface="+mn-lt"/>
              </a:rPr>
              <a:t>launch</a:t>
            </a:r>
            <a:r>
              <a:rPr lang="pt-BR" sz="2400" dirty="0">
                <a:ea typeface="+mn-lt"/>
                <a:cs typeface="+mn-lt"/>
              </a:rPr>
              <a:t> site.</a:t>
            </a:r>
            <a:endParaRPr lang="pt-BR" sz="2400" dirty="0">
              <a:cs typeface="Calibri"/>
            </a:endParaRPr>
          </a:p>
          <a:p>
            <a:pPr>
              <a:buNone/>
            </a:pPr>
            <a:r>
              <a:rPr lang="pt-BR" sz="2400" dirty="0" err="1">
                <a:ea typeface="+mn-lt"/>
                <a:cs typeface="+mn-lt"/>
              </a:rPr>
              <a:t>Below</a:t>
            </a:r>
            <a:r>
              <a:rPr lang="pt-BR" sz="2400" dirty="0">
                <a:ea typeface="+mn-lt"/>
                <a:cs typeface="+mn-lt"/>
              </a:rPr>
              <a:t> </a:t>
            </a:r>
            <a:r>
              <a:rPr lang="pt-BR" sz="2400" dirty="0" err="1">
                <a:ea typeface="+mn-lt"/>
                <a:cs typeface="+mn-lt"/>
              </a:rPr>
              <a:t>the</a:t>
            </a:r>
            <a:r>
              <a:rPr lang="pt-BR" sz="2400" dirty="0">
                <a:ea typeface="+mn-lt"/>
                <a:cs typeface="+mn-lt"/>
              </a:rPr>
              <a:t> pie </a:t>
            </a:r>
            <a:r>
              <a:rPr lang="pt-BR" sz="2400" dirty="0" err="1">
                <a:ea typeface="+mn-lt"/>
                <a:cs typeface="+mn-lt"/>
              </a:rPr>
              <a:t>chart</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have</a:t>
            </a:r>
            <a:r>
              <a:rPr lang="pt-BR" sz="2400" dirty="0">
                <a:ea typeface="+mn-lt"/>
                <a:cs typeface="+mn-lt"/>
              </a:rPr>
              <a:t> a </a:t>
            </a:r>
            <a:r>
              <a:rPr lang="pt-BR" sz="2400" dirty="0" err="1">
                <a:ea typeface="+mn-lt"/>
                <a:cs typeface="+mn-lt"/>
              </a:rPr>
              <a:t>scatter</a:t>
            </a:r>
            <a:r>
              <a:rPr lang="pt-BR" sz="2400" dirty="0">
                <a:ea typeface="+mn-lt"/>
                <a:cs typeface="+mn-lt"/>
              </a:rPr>
              <a:t> </a:t>
            </a:r>
            <a:r>
              <a:rPr lang="pt-BR" sz="2400" dirty="0" err="1">
                <a:ea typeface="+mn-lt"/>
                <a:cs typeface="+mn-lt"/>
              </a:rPr>
              <a:t>chart</a:t>
            </a:r>
            <a:r>
              <a:rPr lang="pt-BR" sz="2400" dirty="0">
                <a:ea typeface="+mn-lt"/>
                <a:cs typeface="+mn-lt"/>
              </a:rPr>
              <a:t> </a:t>
            </a:r>
            <a:r>
              <a:rPr lang="pt-BR" sz="2400" dirty="0" err="1">
                <a:ea typeface="+mn-lt"/>
                <a:cs typeface="+mn-lt"/>
              </a:rPr>
              <a:t>that</a:t>
            </a:r>
            <a:r>
              <a:rPr lang="pt-BR" sz="2400" dirty="0">
                <a:ea typeface="+mn-lt"/>
                <a:cs typeface="+mn-lt"/>
              </a:rPr>
              <a:t> shows </a:t>
            </a:r>
            <a:r>
              <a:rPr lang="pt-BR" sz="2400" dirty="0" err="1">
                <a:ea typeface="+mn-lt"/>
                <a:cs typeface="+mn-lt"/>
              </a:rPr>
              <a:t>us</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Payload</a:t>
            </a:r>
            <a:r>
              <a:rPr lang="pt-BR" sz="2400" dirty="0">
                <a:ea typeface="+mn-lt"/>
                <a:cs typeface="+mn-lt"/>
              </a:rPr>
              <a:t> </a:t>
            </a:r>
            <a:r>
              <a:rPr lang="pt-BR" sz="2400" dirty="0" err="1">
                <a:ea typeface="+mn-lt"/>
                <a:cs typeface="+mn-lt"/>
              </a:rPr>
              <a:t>success</a:t>
            </a:r>
            <a:r>
              <a:rPr lang="pt-BR" sz="2400" dirty="0">
                <a:ea typeface="+mn-lt"/>
                <a:cs typeface="+mn-lt"/>
              </a:rPr>
              <a:t> rate for </a:t>
            </a:r>
            <a:r>
              <a:rPr lang="pt-BR" sz="2400" dirty="0" err="1">
                <a:ea typeface="+mn-lt"/>
                <a:cs typeface="+mn-lt"/>
              </a:rPr>
              <a:t>each</a:t>
            </a:r>
            <a:r>
              <a:rPr lang="pt-BR" sz="2400" dirty="0">
                <a:ea typeface="+mn-lt"/>
                <a:cs typeface="+mn-lt"/>
              </a:rPr>
              <a:t> </a:t>
            </a:r>
            <a:r>
              <a:rPr lang="pt-BR" sz="2400" dirty="0" err="1">
                <a:ea typeface="+mn-lt"/>
                <a:cs typeface="+mn-lt"/>
              </a:rPr>
              <a:t>launch</a:t>
            </a:r>
            <a:r>
              <a:rPr lang="pt-BR" sz="2400" dirty="0">
                <a:ea typeface="+mn-lt"/>
                <a:cs typeface="+mn-lt"/>
              </a:rPr>
              <a:t> site </a:t>
            </a:r>
            <a:r>
              <a:rPr lang="pt-BR" sz="2400" dirty="0" err="1">
                <a:ea typeface="+mn-lt"/>
                <a:cs typeface="+mn-lt"/>
              </a:rPr>
              <a:t>or</a:t>
            </a:r>
            <a:r>
              <a:rPr lang="pt-BR" sz="2400" dirty="0">
                <a:ea typeface="+mn-lt"/>
                <a:cs typeface="+mn-lt"/>
              </a:rPr>
              <a:t> for </a:t>
            </a:r>
            <a:r>
              <a:rPr lang="pt-BR" sz="2400" dirty="0" err="1">
                <a:ea typeface="+mn-lt"/>
                <a:cs typeface="+mn-lt"/>
              </a:rPr>
              <a:t>all</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them</a:t>
            </a:r>
            <a:r>
              <a:rPr lang="pt-BR" sz="2400" dirty="0">
                <a:ea typeface="+mn-lt"/>
                <a:cs typeface="+mn-lt"/>
              </a:rPr>
              <a:t>, </a:t>
            </a:r>
            <a:r>
              <a:rPr lang="pt-BR" sz="2400" dirty="0" err="1">
                <a:ea typeface="+mn-lt"/>
                <a:cs typeface="+mn-lt"/>
              </a:rPr>
              <a:t>you</a:t>
            </a:r>
            <a:r>
              <a:rPr lang="pt-BR" sz="2400" dirty="0">
                <a:ea typeface="+mn-lt"/>
                <a:cs typeface="+mn-lt"/>
              </a:rPr>
              <a:t> </a:t>
            </a:r>
            <a:r>
              <a:rPr lang="pt-BR" sz="2400" dirty="0" err="1">
                <a:ea typeface="+mn-lt"/>
                <a:cs typeface="+mn-lt"/>
              </a:rPr>
              <a:t>choose</a:t>
            </a:r>
            <a:r>
              <a:rPr lang="pt-BR" sz="2400" dirty="0">
                <a:ea typeface="+mn-lt"/>
                <a:cs typeface="+mn-lt"/>
              </a:rPr>
              <a:t>!</a:t>
            </a:r>
          </a:p>
          <a:p>
            <a:pPr>
              <a:buNone/>
            </a:pPr>
            <a:endParaRPr lang="pt-BR" sz="2400" dirty="0">
              <a:cs typeface="Calibri" panose="020F0502020204030204"/>
            </a:endParaRPr>
          </a:p>
          <a:p>
            <a:pPr>
              <a:buNone/>
            </a:pPr>
            <a:endParaRPr lang="pt-BR" sz="2400" dirty="0">
              <a:ea typeface="+mn-lt"/>
              <a:cs typeface="+mn-lt"/>
            </a:endParaRPr>
          </a:p>
          <a:p>
            <a:pPr>
              <a:buNone/>
            </a:pPr>
            <a:endParaRPr lang="pt-BR" sz="2400" dirty="0">
              <a:ea typeface="+mn-lt"/>
              <a:cs typeface="+mn-lt"/>
            </a:endParaRPr>
          </a:p>
          <a:p>
            <a:pPr>
              <a:buNone/>
            </a:pPr>
            <a:r>
              <a:rPr lang="pt-BR" sz="2400" dirty="0">
                <a:ea typeface="+mn-lt"/>
                <a:cs typeface="+mn-lt"/>
              </a:rPr>
              <a:t>The </a:t>
            </a:r>
            <a:r>
              <a:rPr lang="pt-BR" sz="2400" dirty="0" err="1">
                <a:ea typeface="+mn-lt"/>
                <a:cs typeface="+mn-lt"/>
              </a:rPr>
              <a:t>scatter</a:t>
            </a:r>
            <a:r>
              <a:rPr lang="pt-BR" sz="2400" dirty="0">
                <a:ea typeface="+mn-lt"/>
                <a:cs typeface="+mn-lt"/>
              </a:rPr>
              <a:t> </a:t>
            </a:r>
            <a:r>
              <a:rPr lang="pt-BR" sz="2400" dirty="0" err="1">
                <a:ea typeface="+mn-lt"/>
                <a:cs typeface="+mn-lt"/>
              </a:rPr>
              <a:t>chart</a:t>
            </a:r>
            <a:r>
              <a:rPr lang="pt-BR" sz="2400" dirty="0">
                <a:ea typeface="+mn-lt"/>
                <a:cs typeface="+mn-lt"/>
              </a:rPr>
              <a:t> shows </a:t>
            </a:r>
            <a:r>
              <a:rPr lang="pt-BR" sz="2400" dirty="0" err="1">
                <a:ea typeface="+mn-lt"/>
                <a:cs typeface="+mn-lt"/>
              </a:rPr>
              <a:t>us</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relationship</a:t>
            </a:r>
            <a:r>
              <a:rPr lang="pt-BR" sz="2400" dirty="0">
                <a:ea typeface="+mn-lt"/>
                <a:cs typeface="+mn-lt"/>
              </a:rPr>
              <a:t> </a:t>
            </a:r>
            <a:r>
              <a:rPr lang="pt-BR" sz="2400" dirty="0" err="1">
                <a:ea typeface="+mn-lt"/>
                <a:cs typeface="+mn-lt"/>
              </a:rPr>
              <a:t>between</a:t>
            </a:r>
            <a:r>
              <a:rPr lang="pt-BR" sz="2400" dirty="0">
                <a:ea typeface="+mn-lt"/>
                <a:cs typeface="+mn-lt"/>
              </a:rPr>
              <a:t> classes (0 </a:t>
            </a:r>
            <a:r>
              <a:rPr lang="pt-BR" sz="2400" dirty="0" err="1">
                <a:ea typeface="+mn-lt"/>
                <a:cs typeface="+mn-lt"/>
              </a:rPr>
              <a:t>and</a:t>
            </a:r>
            <a:r>
              <a:rPr lang="pt-BR" sz="2400" dirty="0">
                <a:ea typeface="+mn-lt"/>
                <a:cs typeface="+mn-lt"/>
              </a:rPr>
              <a:t> 1, </a:t>
            </a:r>
            <a:r>
              <a:rPr lang="pt-BR" sz="2400" dirty="0" err="1">
                <a:ea typeface="+mn-lt"/>
                <a:cs typeface="+mn-lt"/>
              </a:rPr>
              <a:t>success</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failure</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Payload</a:t>
            </a:r>
            <a:r>
              <a:rPr lang="pt-BR" sz="2400" dirty="0">
                <a:ea typeface="+mn-lt"/>
                <a:cs typeface="+mn-lt"/>
              </a:rPr>
              <a:t> Mass(Kg).</a:t>
            </a:r>
            <a:endParaRPr lang="pt-BR">
              <a:cs typeface="Calibri"/>
            </a:endParaRPr>
          </a:p>
          <a:p>
            <a:pPr>
              <a:buNone/>
            </a:pPr>
            <a:r>
              <a:rPr lang="pt-BR" sz="2400" dirty="0" err="1">
                <a:ea typeface="+mn-lt"/>
                <a:cs typeface="+mn-lt"/>
              </a:rPr>
              <a:t>Let's</a:t>
            </a:r>
            <a:r>
              <a:rPr lang="pt-BR" sz="2400" dirty="0">
                <a:ea typeface="+mn-lt"/>
                <a:cs typeface="+mn-lt"/>
              </a:rPr>
              <a:t> explore </a:t>
            </a:r>
            <a:r>
              <a:rPr lang="pt-BR" sz="2400" dirty="0" err="1">
                <a:ea typeface="+mn-lt"/>
                <a:cs typeface="+mn-lt"/>
              </a:rPr>
              <a:t>our</a:t>
            </a:r>
            <a:r>
              <a:rPr lang="pt-BR" sz="2400" dirty="0">
                <a:ea typeface="+mn-lt"/>
                <a:cs typeface="+mn-lt"/>
              </a:rPr>
              <a:t> web </a:t>
            </a:r>
            <a:r>
              <a:rPr lang="pt-BR" sz="2400" dirty="0" err="1">
                <a:ea typeface="+mn-lt"/>
                <a:cs typeface="+mn-lt"/>
              </a:rPr>
              <a:t>application</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graphics</a:t>
            </a:r>
            <a:r>
              <a:rPr lang="pt-BR" sz="2400" dirty="0">
                <a:ea typeface="+mn-lt"/>
                <a:cs typeface="+mn-lt"/>
              </a:rPr>
              <a:t> </a:t>
            </a:r>
            <a:r>
              <a:rPr lang="pt-BR" sz="2400" dirty="0" err="1">
                <a:ea typeface="+mn-lt"/>
                <a:cs typeface="+mn-lt"/>
              </a:rPr>
              <a:t>further</a:t>
            </a:r>
            <a:r>
              <a:rPr lang="pt-BR" sz="2400" dirty="0">
                <a:ea typeface="+mn-lt"/>
                <a:cs typeface="+mn-lt"/>
              </a:rPr>
              <a:t> in </a:t>
            </a:r>
            <a:r>
              <a:rPr lang="pt-BR" sz="2400" dirty="0" err="1">
                <a:ea typeface="+mn-lt"/>
                <a:cs typeface="+mn-lt"/>
              </a:rPr>
              <a:t>the</a:t>
            </a:r>
            <a:r>
              <a:rPr lang="pt-BR" sz="2400" dirty="0">
                <a:ea typeface="+mn-lt"/>
                <a:cs typeface="+mn-lt"/>
              </a:rPr>
              <a:t> </a:t>
            </a:r>
            <a:r>
              <a:rPr lang="pt-BR" sz="2400" dirty="0" err="1">
                <a:ea typeface="+mn-lt"/>
                <a:cs typeface="+mn-lt"/>
              </a:rPr>
              <a:t>results</a:t>
            </a:r>
            <a:r>
              <a:rPr lang="pt-BR" sz="2400" dirty="0">
                <a:ea typeface="+mn-lt"/>
                <a:cs typeface="+mn-lt"/>
              </a:rPr>
              <a:t> </a:t>
            </a:r>
            <a:r>
              <a:rPr lang="pt-BR" sz="2400" dirty="0" err="1">
                <a:ea typeface="+mn-lt"/>
                <a:cs typeface="+mn-lt"/>
              </a:rPr>
              <a:t>section</a:t>
            </a:r>
            <a:r>
              <a:rPr lang="pt-BR" sz="2400" dirty="0">
                <a:ea typeface="+mn-lt"/>
                <a:cs typeface="+mn-lt"/>
              </a:rPr>
              <a:t>.</a:t>
            </a:r>
          </a:p>
          <a:p>
            <a:pPr>
              <a:buNone/>
            </a:pPr>
            <a:endParaRPr lang="pt-BR" sz="2400" dirty="0">
              <a:cs typeface="Calibri"/>
            </a:endParaRPr>
          </a:p>
          <a:p>
            <a:pPr>
              <a:lnSpc>
                <a:spcPct val="100000"/>
              </a:lnSpc>
              <a:spcBef>
                <a:spcPts val="1400"/>
              </a:spcBef>
              <a:buFont typeface="Arial,Sans-Serif"/>
              <a:buChar char="•"/>
            </a:pPr>
            <a:r>
              <a:rPr lang="en-US" sz="2400" dirty="0">
                <a:solidFill>
                  <a:schemeClr val="accent3">
                    <a:lumMod val="25000"/>
                  </a:schemeClr>
                </a:solidFill>
                <a:ea typeface="+mn-lt"/>
                <a:cs typeface="+mn-lt"/>
              </a:rPr>
              <a:t>GitHub URL of the completed Data Visualization with Dash notebook:</a:t>
            </a:r>
            <a:endParaRPr lang="pt-BR" sz="2400">
              <a:solidFill>
                <a:schemeClr val="accent3">
                  <a:lumMod val="25000"/>
                </a:schemeClr>
              </a:solidFill>
              <a:ea typeface="+mn-lt"/>
              <a:cs typeface="+mn-lt"/>
            </a:endParaRPr>
          </a:p>
          <a:p>
            <a:pPr marL="0" indent="0">
              <a:lnSpc>
                <a:spcPct val="100000"/>
              </a:lnSpc>
              <a:spcBef>
                <a:spcPts val="1400"/>
              </a:spcBef>
              <a:buNone/>
            </a:pPr>
            <a:r>
              <a:rPr lang="pt-BR" sz="2400" dirty="0">
                <a:ea typeface="+mn-lt"/>
                <a:cs typeface="+mn-lt"/>
                <a:hlinkClick r:id="rId2"/>
              </a:rPr>
              <a:t>Dash notebook</a:t>
            </a:r>
          </a:p>
          <a:p>
            <a:pPr marL="0" indent="0">
              <a:lnSpc>
                <a:spcPct val="100000"/>
              </a:lnSpc>
              <a:spcBef>
                <a:spcPts val="1400"/>
              </a:spcBef>
              <a:buNone/>
            </a:pPr>
            <a:r>
              <a:rPr lang="pt-BR" sz="2400" dirty="0">
                <a:ea typeface="+mn-lt"/>
                <a:cs typeface="+mn-lt"/>
                <a:hlinkClick r:id="rId3"/>
              </a:rPr>
              <a:t>Dash Application Web</a:t>
            </a:r>
            <a:endParaRPr lang="pt-BR" sz="2400" dirty="0">
              <a:ea typeface="+mn-lt"/>
              <a:cs typeface="+mn-lt"/>
            </a:endParaRPr>
          </a:p>
        </p:txBody>
      </p:sp>
      <p:cxnSp>
        <p:nvCxnSpPr>
          <p:cNvPr id="6" name="Conector de Seta Reta 5">
            <a:extLst>
              <a:ext uri="{FF2B5EF4-FFF2-40B4-BE49-F238E27FC236}">
                <a16:creationId xmlns:a16="http://schemas.microsoft.com/office/drawing/2014/main" id="{FDEB6A64-411A-4758-BE60-6613BE3AB406}"/>
              </a:ext>
            </a:extLst>
          </p:cNvPr>
          <p:cNvCxnSpPr/>
          <p:nvPr/>
        </p:nvCxnSpPr>
        <p:spPr>
          <a:xfrm flipV="1">
            <a:off x="577970" y="297611"/>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7" name="Imagem 7" descr="Interface gráfica do usuário, Aplicativo&#10;&#10;Descrição gerada automaticamente">
            <a:extLst>
              <a:ext uri="{FF2B5EF4-FFF2-40B4-BE49-F238E27FC236}">
                <a16:creationId xmlns:a16="http://schemas.microsoft.com/office/drawing/2014/main" id="{0632F743-DA02-4111-B267-7AFC647A1C23}"/>
              </a:ext>
            </a:extLst>
          </p:cNvPr>
          <p:cNvPicPr>
            <a:picLocks noChangeAspect="1"/>
          </p:cNvPicPr>
          <p:nvPr/>
        </p:nvPicPr>
        <p:blipFill>
          <a:blip r:embed="rId4"/>
          <a:stretch>
            <a:fillRect/>
          </a:stretch>
        </p:blipFill>
        <p:spPr>
          <a:xfrm>
            <a:off x="9655833" y="1394546"/>
            <a:ext cx="2182483" cy="1653512"/>
          </a:xfrm>
          <a:prstGeom prst="rect">
            <a:avLst/>
          </a:prstGeom>
        </p:spPr>
      </p:pic>
    </p:spTree>
    <p:extLst>
      <p:ext uri="{BB962C8B-B14F-4D97-AF65-F5344CB8AC3E}">
        <p14:creationId xmlns:p14="http://schemas.microsoft.com/office/powerpoint/2010/main" val="3781383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0831" y="1077232"/>
            <a:ext cx="9745589" cy="5385480"/>
          </a:xfrm>
          <a:prstGeom prst="rect">
            <a:avLst/>
          </a:prstGeom>
        </p:spPr>
        <p:txBody>
          <a:bodyPr lIns="91440" tIns="45720" rIns="91440" bIns="45720" anchor="t">
            <a:normAutofit/>
          </a:bodyPr>
          <a:lstStyle/>
          <a:p>
            <a:pPr>
              <a:buNone/>
            </a:pPr>
            <a:r>
              <a:rPr lang="en-US" sz="2400" dirty="0">
                <a:ea typeface="+mn-lt"/>
                <a:cs typeface="+mn-lt"/>
              </a:rPr>
              <a:t>This is the final step of this project. We build a classification model that will predict whether with given characteristics, the rocket will land successfully or not.</a:t>
            </a:r>
            <a:endParaRPr lang="pt-BR" sz="2400">
              <a:ea typeface="+mn-lt"/>
              <a:cs typeface="+mn-lt"/>
            </a:endParaRPr>
          </a:p>
          <a:p>
            <a:pPr>
              <a:buNone/>
            </a:pPr>
            <a:r>
              <a:rPr lang="en-US" sz="2400" dirty="0">
                <a:ea typeface="+mn-lt"/>
                <a:cs typeface="+mn-lt"/>
              </a:rPr>
              <a:t>In this process, the first step was to test some classification machine learning algorithms. We use classification models because we want to classify a new rocket between two classes, 0 or 1, as we saw earlier.</a:t>
            </a:r>
            <a:endParaRPr lang="en-US" sz="2400">
              <a:ea typeface="+mn-lt"/>
              <a:cs typeface="+mn-lt"/>
            </a:endParaRPr>
          </a:p>
          <a:p>
            <a:pPr marL="0" indent="0">
              <a:lnSpc>
                <a:spcPct val="100000"/>
              </a:lnSpc>
              <a:spcBef>
                <a:spcPts val="1400"/>
              </a:spcBef>
              <a:buNone/>
            </a:pPr>
            <a:r>
              <a:rPr lang="en-US" sz="2400" dirty="0">
                <a:ea typeface="+mn-lt"/>
                <a:cs typeface="+mn-lt"/>
              </a:rPr>
              <a:t>The algorithms we are going to test are:</a:t>
            </a:r>
          </a:p>
          <a:p>
            <a:pPr>
              <a:lnSpc>
                <a:spcPct val="120000"/>
              </a:lnSpc>
              <a:spcBef>
                <a:spcPts val="1400"/>
              </a:spcBef>
            </a:pPr>
            <a:r>
              <a:rPr lang="en-US" sz="2000" b="1" dirty="0">
                <a:latin typeface="Consolas"/>
              </a:rPr>
              <a:t>Logistic Regression</a:t>
            </a:r>
            <a:endParaRPr lang="en-US" sz="2000">
              <a:ea typeface="+mn-lt"/>
              <a:cs typeface="+mn-lt"/>
            </a:endParaRPr>
          </a:p>
          <a:p>
            <a:pPr>
              <a:lnSpc>
                <a:spcPct val="120000"/>
              </a:lnSpc>
              <a:spcBef>
                <a:spcPts val="1400"/>
              </a:spcBef>
            </a:pPr>
            <a:r>
              <a:rPr lang="en-US" sz="2000" b="1" dirty="0">
                <a:latin typeface="Consolas"/>
              </a:rPr>
              <a:t>Decision Tree</a:t>
            </a:r>
            <a:endParaRPr lang="en-US" sz="2000">
              <a:ea typeface="+mn-lt"/>
              <a:cs typeface="+mn-lt"/>
            </a:endParaRPr>
          </a:p>
          <a:p>
            <a:pPr>
              <a:lnSpc>
                <a:spcPct val="120000"/>
              </a:lnSpc>
              <a:spcBef>
                <a:spcPts val="1400"/>
              </a:spcBef>
            </a:pPr>
            <a:r>
              <a:rPr lang="en-US" sz="2000" b="1" dirty="0">
                <a:latin typeface="Consolas"/>
              </a:rPr>
              <a:t>Support Vector Machine</a:t>
            </a:r>
            <a:endParaRPr lang="en-US" sz="2000">
              <a:ea typeface="+mn-lt"/>
              <a:cs typeface="+mn-lt"/>
            </a:endParaRPr>
          </a:p>
          <a:p>
            <a:pPr>
              <a:lnSpc>
                <a:spcPct val="120000"/>
              </a:lnSpc>
              <a:spcBef>
                <a:spcPts val="1400"/>
              </a:spcBef>
            </a:pPr>
            <a:r>
              <a:rPr lang="en-US" sz="2000" b="1" dirty="0" err="1">
                <a:latin typeface="Consolas"/>
              </a:rPr>
              <a:t>KNeighbors</a:t>
            </a:r>
            <a:endParaRPr lang="en-US" sz="2000" dirty="0" err="1"/>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6FA"/>
        </a:solidFill>
        <a:effectLst/>
      </p:bgPr>
    </p:bg>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C7ECDFD-6B42-4065-9C02-4F65F3414B9D}"/>
              </a:ext>
            </a:extLst>
          </p:cNvPr>
          <p:cNvSpPr>
            <a:spLocks noGrp="1"/>
          </p:cNvSpPr>
          <p:nvPr>
            <p:ph idx="1"/>
          </p:nvPr>
        </p:nvSpPr>
        <p:spPr>
          <a:xfrm>
            <a:off x="674914" y="614589"/>
            <a:ext cx="10515600" cy="5644016"/>
          </a:xfrm>
        </p:spPr>
        <p:txBody>
          <a:bodyPr lIns="91440" tIns="45720" rIns="91440" bIns="45720" anchor="t"/>
          <a:lstStyle/>
          <a:p>
            <a:pPr>
              <a:buNone/>
            </a:pPr>
            <a:r>
              <a:rPr lang="pt-BR" sz="2400" dirty="0" err="1">
                <a:ea typeface="+mn-lt"/>
                <a:cs typeface="+mn-lt"/>
              </a:rPr>
              <a:t>Each</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these</a:t>
            </a:r>
            <a:r>
              <a:rPr lang="pt-BR" sz="2400" dirty="0">
                <a:ea typeface="+mn-lt"/>
                <a:cs typeface="+mn-lt"/>
              </a:rPr>
              <a:t> models </a:t>
            </a:r>
            <a:r>
              <a:rPr lang="pt-BR" sz="2400" dirty="0" err="1">
                <a:ea typeface="+mn-lt"/>
                <a:cs typeface="+mn-lt"/>
              </a:rPr>
              <a:t>has</a:t>
            </a:r>
            <a:r>
              <a:rPr lang="pt-BR" sz="2400" dirty="0">
                <a:ea typeface="+mn-lt"/>
                <a:cs typeface="+mn-lt"/>
              </a:rPr>
              <a:t> </a:t>
            </a:r>
            <a:r>
              <a:rPr lang="pt-BR" sz="2400" dirty="0" err="1">
                <a:ea typeface="+mn-lt"/>
                <a:cs typeface="+mn-lt"/>
              </a:rPr>
              <a:t>strengths</a:t>
            </a:r>
            <a:r>
              <a:rPr lang="pt-BR" sz="2400" dirty="0">
                <a:ea typeface="+mn-lt"/>
                <a:cs typeface="+mn-lt"/>
              </a:rPr>
              <a:t> </a:t>
            </a:r>
            <a:r>
              <a:rPr lang="pt-BR" sz="2400" dirty="0" err="1">
                <a:ea typeface="+mn-lt"/>
                <a:cs typeface="+mn-lt"/>
              </a:rPr>
              <a:t>and</a:t>
            </a:r>
            <a:r>
              <a:rPr lang="pt-BR" sz="2400" dirty="0">
                <a:ea typeface="+mn-lt"/>
                <a:cs typeface="+mn-lt"/>
              </a:rPr>
              <a:t> weaknesses, but they are all interesting in this case study. For each of them there are several parameters that we can change and we need to find the correct ones so that the model is as accurate as possible.</a:t>
            </a:r>
          </a:p>
          <a:p>
            <a:pPr marL="0" indent="0">
              <a:buNone/>
            </a:pPr>
            <a:r>
              <a:rPr lang="pt-BR" sz="2400" dirty="0">
                <a:ea typeface="+mn-lt"/>
                <a:cs typeface="+mn-lt"/>
              </a:rPr>
              <a:t>For </a:t>
            </a:r>
            <a:r>
              <a:rPr lang="pt-BR" sz="2400" dirty="0" err="1">
                <a:ea typeface="+mn-lt"/>
                <a:cs typeface="+mn-lt"/>
              </a:rPr>
              <a:t>this</a:t>
            </a:r>
            <a:r>
              <a:rPr lang="pt-BR" sz="2400" dirty="0">
                <a:ea typeface="+mn-lt"/>
                <a:cs typeface="+mn-lt"/>
              </a:rPr>
              <a:t> </a:t>
            </a:r>
            <a:r>
              <a:rPr lang="pt-BR" sz="2400" dirty="0" err="1">
                <a:ea typeface="+mn-lt"/>
                <a:cs typeface="+mn-lt"/>
              </a:rPr>
              <a:t>task</a:t>
            </a:r>
            <a:r>
              <a:rPr lang="pt-BR" sz="2400" dirty="0">
                <a:ea typeface="+mn-lt"/>
                <a:cs typeface="+mn-lt"/>
              </a:rPr>
              <a:t>, </a:t>
            </a:r>
            <a:r>
              <a:rPr lang="pt-BR" sz="2400" dirty="0" err="1">
                <a:ea typeface="+mn-lt"/>
                <a:cs typeface="+mn-lt"/>
              </a:rPr>
              <a:t>there</a:t>
            </a:r>
            <a:r>
              <a:rPr lang="pt-BR" sz="2400" dirty="0">
                <a:ea typeface="+mn-lt"/>
                <a:cs typeface="+mn-lt"/>
              </a:rPr>
              <a:t> </a:t>
            </a:r>
            <a:r>
              <a:rPr lang="pt-BR" sz="2400" dirty="0" err="1">
                <a:ea typeface="+mn-lt"/>
                <a:cs typeface="+mn-lt"/>
              </a:rPr>
              <a:t>is</a:t>
            </a:r>
            <a:r>
              <a:rPr lang="pt-BR" sz="2400" dirty="0">
                <a:ea typeface="+mn-lt"/>
                <a:cs typeface="+mn-lt"/>
              </a:rPr>
              <a:t> a </a:t>
            </a:r>
            <a:r>
              <a:rPr lang="pt-BR" sz="2400" dirty="0" err="1">
                <a:ea typeface="+mn-lt"/>
                <a:cs typeface="+mn-lt"/>
              </a:rPr>
              <a:t>library</a:t>
            </a:r>
            <a:r>
              <a:rPr lang="pt-BR" sz="2400" dirty="0">
                <a:ea typeface="+mn-lt"/>
                <a:cs typeface="+mn-lt"/>
              </a:rPr>
              <a:t> </a:t>
            </a:r>
            <a:r>
              <a:rPr lang="pt-BR" sz="2400" dirty="0" err="1">
                <a:ea typeface="+mn-lt"/>
                <a:cs typeface="+mn-lt"/>
              </a:rPr>
              <a:t>called</a:t>
            </a:r>
            <a:r>
              <a:rPr lang="pt-BR" sz="2400" dirty="0">
                <a:ea typeface="+mn-lt"/>
                <a:cs typeface="+mn-lt"/>
              </a:rPr>
              <a:t> </a:t>
            </a:r>
            <a:r>
              <a:rPr lang="pt-BR" sz="2400" dirty="0" err="1">
                <a:ea typeface="+mn-lt"/>
                <a:cs typeface="+mn-lt"/>
              </a:rPr>
              <a:t>GridSearchCV</a:t>
            </a:r>
            <a:r>
              <a:rPr lang="pt-BR" sz="2400" dirty="0">
                <a:ea typeface="+mn-lt"/>
                <a:cs typeface="+mn-lt"/>
              </a:rPr>
              <a:t>, </a:t>
            </a:r>
            <a:r>
              <a:rPr lang="pt-BR" sz="2400" dirty="0" err="1">
                <a:ea typeface="+mn-lt"/>
                <a:cs typeface="+mn-lt"/>
              </a:rPr>
              <a:t>where</a:t>
            </a:r>
            <a:r>
              <a:rPr lang="pt-BR" sz="2400" dirty="0">
                <a:ea typeface="+mn-lt"/>
                <a:cs typeface="+mn-lt"/>
              </a:rPr>
              <a:t> it </a:t>
            </a:r>
            <a:r>
              <a:rPr lang="pt-BR" sz="2400" dirty="0" err="1">
                <a:ea typeface="+mn-lt"/>
                <a:cs typeface="+mn-lt"/>
              </a:rPr>
              <a:t>creates</a:t>
            </a:r>
            <a:r>
              <a:rPr lang="pt-BR" sz="2400" dirty="0">
                <a:ea typeface="+mn-lt"/>
                <a:cs typeface="+mn-lt"/>
              </a:rPr>
              <a:t> models </a:t>
            </a:r>
            <a:r>
              <a:rPr lang="pt-BR" sz="2400" dirty="0" err="1">
                <a:ea typeface="+mn-lt"/>
                <a:cs typeface="+mn-lt"/>
              </a:rPr>
              <a:t>with</a:t>
            </a:r>
            <a:r>
              <a:rPr lang="pt-BR" sz="2400" dirty="0">
                <a:ea typeface="+mn-lt"/>
                <a:cs typeface="+mn-lt"/>
              </a:rPr>
              <a:t> </a:t>
            </a:r>
            <a:r>
              <a:rPr lang="pt-BR" sz="2400" dirty="0" err="1">
                <a:ea typeface="+mn-lt"/>
                <a:cs typeface="+mn-lt"/>
              </a:rPr>
              <a:t>different</a:t>
            </a:r>
            <a:r>
              <a:rPr lang="pt-BR" sz="2400" dirty="0">
                <a:ea typeface="+mn-lt"/>
                <a:cs typeface="+mn-lt"/>
              </a:rPr>
              <a:t> </a:t>
            </a:r>
            <a:r>
              <a:rPr lang="pt-BR" sz="2400" dirty="0" err="1">
                <a:ea typeface="+mn-lt"/>
                <a:cs typeface="+mn-lt"/>
              </a:rPr>
              <a:t>parameter</a:t>
            </a:r>
            <a:r>
              <a:rPr lang="pt-BR" sz="2400" dirty="0">
                <a:ea typeface="+mn-lt"/>
                <a:cs typeface="+mn-lt"/>
              </a:rPr>
              <a:t> settings, </a:t>
            </a:r>
            <a:r>
              <a:rPr lang="pt-BR" sz="2400" dirty="0" err="1">
                <a:ea typeface="+mn-lt"/>
                <a:cs typeface="+mn-lt"/>
              </a:rPr>
              <a:t>and</a:t>
            </a:r>
            <a:r>
              <a:rPr lang="pt-BR" sz="2400" dirty="0">
                <a:ea typeface="+mn-lt"/>
                <a:cs typeface="+mn-lt"/>
              </a:rPr>
              <a:t> </a:t>
            </a:r>
            <a:r>
              <a:rPr lang="pt-BR" sz="2400" dirty="0" err="1">
                <a:ea typeface="+mn-lt"/>
                <a:cs typeface="+mn-lt"/>
              </a:rPr>
              <a:t>then</a:t>
            </a:r>
            <a:r>
              <a:rPr lang="pt-BR" sz="2400" dirty="0">
                <a:ea typeface="+mn-lt"/>
                <a:cs typeface="+mn-lt"/>
              </a:rPr>
              <a:t> it </a:t>
            </a:r>
            <a:r>
              <a:rPr lang="pt-BR" sz="2400" dirty="0" err="1">
                <a:ea typeface="+mn-lt"/>
                <a:cs typeface="+mn-lt"/>
              </a:rPr>
              <a:t>test</a:t>
            </a:r>
            <a:r>
              <a:rPr lang="pt-BR" sz="2400" dirty="0">
                <a:ea typeface="+mn-lt"/>
                <a:cs typeface="+mn-lt"/>
              </a:rPr>
              <a:t> </a:t>
            </a:r>
            <a:r>
              <a:rPr lang="pt-BR" sz="2400" dirty="0" err="1">
                <a:ea typeface="+mn-lt"/>
                <a:cs typeface="+mn-lt"/>
              </a:rPr>
              <a:t>until</a:t>
            </a:r>
            <a:r>
              <a:rPr lang="pt-BR" sz="2400" dirty="0">
                <a:ea typeface="+mn-lt"/>
                <a:cs typeface="+mn-lt"/>
              </a:rPr>
              <a:t> it </a:t>
            </a:r>
            <a:r>
              <a:rPr lang="pt-BR" sz="2400" dirty="0" err="1">
                <a:ea typeface="+mn-lt"/>
                <a:cs typeface="+mn-lt"/>
              </a:rPr>
              <a:t>finds</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best</a:t>
            </a:r>
            <a:r>
              <a:rPr lang="pt-BR" sz="2400" dirty="0">
                <a:ea typeface="+mn-lt"/>
                <a:cs typeface="+mn-lt"/>
              </a:rPr>
              <a:t> </a:t>
            </a:r>
            <a:r>
              <a:rPr lang="pt-BR" sz="2400" dirty="0" err="1">
                <a:ea typeface="+mn-lt"/>
                <a:cs typeface="+mn-lt"/>
              </a:rPr>
              <a:t>combination</a:t>
            </a:r>
            <a:r>
              <a:rPr lang="pt-BR" sz="2400" dirty="0">
                <a:ea typeface="+mn-lt"/>
                <a:cs typeface="+mn-lt"/>
              </a:rPr>
              <a:t> for </a:t>
            </a:r>
            <a:r>
              <a:rPr lang="pt-BR" sz="2400" dirty="0" err="1">
                <a:ea typeface="+mn-lt"/>
                <a:cs typeface="+mn-lt"/>
              </a:rPr>
              <a:t>the</a:t>
            </a:r>
            <a:r>
              <a:rPr lang="pt-BR" sz="2400" dirty="0">
                <a:ea typeface="+mn-lt"/>
                <a:cs typeface="+mn-lt"/>
              </a:rPr>
              <a:t> </a:t>
            </a:r>
            <a:r>
              <a:rPr lang="pt-BR" sz="2400" dirty="0" err="1">
                <a:ea typeface="+mn-lt"/>
                <a:cs typeface="+mn-lt"/>
              </a:rPr>
              <a:t>given</a:t>
            </a:r>
            <a:r>
              <a:rPr lang="pt-BR" sz="2400" dirty="0">
                <a:ea typeface="+mn-lt"/>
                <a:cs typeface="+mn-lt"/>
              </a:rPr>
              <a:t> case. </a:t>
            </a:r>
            <a:r>
              <a:rPr lang="pt-BR" sz="2400" dirty="0" err="1">
                <a:ea typeface="+mn-lt"/>
                <a:cs typeface="+mn-lt"/>
              </a:rPr>
              <a:t>See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required</a:t>
            </a:r>
            <a:r>
              <a:rPr lang="pt-BR" sz="2400" dirty="0">
                <a:ea typeface="+mn-lt"/>
                <a:cs typeface="+mn-lt"/>
              </a:rPr>
              <a:t> </a:t>
            </a:r>
            <a:r>
              <a:rPr lang="pt-BR" sz="2400" dirty="0" err="1">
                <a:ea typeface="+mn-lt"/>
                <a:cs typeface="+mn-lt"/>
              </a:rPr>
              <a:t>library</a:t>
            </a:r>
            <a:r>
              <a:rPr lang="pt-BR" sz="2400" dirty="0">
                <a:ea typeface="+mn-lt"/>
                <a:cs typeface="+mn-lt"/>
              </a:rPr>
              <a:t> </a:t>
            </a:r>
            <a:r>
              <a:rPr lang="pt-BR" sz="2400" dirty="0" err="1">
                <a:ea typeface="+mn-lt"/>
                <a:cs typeface="+mn-lt"/>
              </a:rPr>
              <a:t>imports</a:t>
            </a:r>
            <a:r>
              <a:rPr lang="pt-BR" sz="2400" dirty="0">
                <a:ea typeface="+mn-lt"/>
                <a:cs typeface="+mn-lt"/>
              </a:rPr>
              <a:t> for </a:t>
            </a:r>
            <a:r>
              <a:rPr lang="pt-BR" sz="2400" dirty="0" err="1">
                <a:ea typeface="+mn-lt"/>
                <a:cs typeface="+mn-lt"/>
              </a:rPr>
              <a:t>this</a:t>
            </a:r>
            <a:r>
              <a:rPr lang="pt-BR" sz="2400" dirty="0">
                <a:ea typeface="+mn-lt"/>
                <a:cs typeface="+mn-lt"/>
              </a:rPr>
              <a:t> </a:t>
            </a:r>
            <a:r>
              <a:rPr lang="pt-BR" sz="2400" dirty="0" err="1">
                <a:ea typeface="+mn-lt"/>
                <a:cs typeface="+mn-lt"/>
              </a:rPr>
              <a:t>step</a:t>
            </a:r>
            <a:r>
              <a:rPr lang="pt-BR" sz="2400" dirty="0">
                <a:ea typeface="+mn-lt"/>
                <a:cs typeface="+mn-lt"/>
              </a:rPr>
              <a:t>:</a:t>
            </a:r>
          </a:p>
        </p:txBody>
      </p:sp>
      <p:cxnSp>
        <p:nvCxnSpPr>
          <p:cNvPr id="5" name="Conector de Seta Reta 4">
            <a:extLst>
              <a:ext uri="{FF2B5EF4-FFF2-40B4-BE49-F238E27FC236}">
                <a16:creationId xmlns:a16="http://schemas.microsoft.com/office/drawing/2014/main" id="{0F789AE2-1E0F-46DE-9D5E-94C304049DB6}"/>
              </a:ext>
            </a:extLst>
          </p:cNvPr>
          <p:cNvCxnSpPr/>
          <p:nvPr/>
        </p:nvCxnSpPr>
        <p:spPr>
          <a:xfrm flipV="1">
            <a:off x="577970" y="297611"/>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Interface gráfica do usuário, Texto, Aplicativo, Email&#10;&#10;Descrição gerada automaticamente">
            <a:extLst>
              <a:ext uri="{FF2B5EF4-FFF2-40B4-BE49-F238E27FC236}">
                <a16:creationId xmlns:a16="http://schemas.microsoft.com/office/drawing/2014/main" id="{37E2C0BC-65C4-467A-939C-3070F0D6FFAF}"/>
              </a:ext>
            </a:extLst>
          </p:cNvPr>
          <p:cNvPicPr>
            <a:picLocks noChangeAspect="1"/>
          </p:cNvPicPr>
          <p:nvPr/>
        </p:nvPicPr>
        <p:blipFill>
          <a:blip r:embed="rId2"/>
          <a:stretch>
            <a:fillRect/>
          </a:stretch>
        </p:blipFill>
        <p:spPr>
          <a:xfrm>
            <a:off x="166007" y="3166289"/>
            <a:ext cx="11859985" cy="3410134"/>
          </a:xfrm>
          <a:prstGeom prst="rect">
            <a:avLst/>
          </a:prstGeom>
        </p:spPr>
      </p:pic>
    </p:spTree>
    <p:extLst>
      <p:ext uri="{BB962C8B-B14F-4D97-AF65-F5344CB8AC3E}">
        <p14:creationId xmlns:p14="http://schemas.microsoft.com/office/powerpoint/2010/main" val="2951076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EF03938-6891-464B-A67F-59EF73B6403F}"/>
              </a:ext>
            </a:extLst>
          </p:cNvPr>
          <p:cNvSpPr>
            <a:spLocks noGrp="1"/>
          </p:cNvSpPr>
          <p:nvPr>
            <p:ph idx="1"/>
          </p:nvPr>
        </p:nvSpPr>
        <p:spPr>
          <a:xfrm>
            <a:off x="579664" y="383268"/>
            <a:ext cx="10515600" cy="4419373"/>
          </a:xfrm>
        </p:spPr>
        <p:txBody>
          <a:bodyPr lIns="91440" tIns="45720" rIns="91440" bIns="45720" anchor="t"/>
          <a:lstStyle/>
          <a:p>
            <a:pPr marL="0" indent="0">
              <a:buNone/>
            </a:pPr>
            <a:r>
              <a:rPr lang="pt-BR" sz="2400" dirty="0" err="1">
                <a:ea typeface="+mn-lt"/>
                <a:cs typeface="+mn-lt"/>
              </a:rPr>
              <a:t>Sklearn</a:t>
            </a:r>
            <a:r>
              <a:rPr lang="pt-BR" sz="2400" dirty="0">
                <a:ea typeface="+mn-lt"/>
                <a:cs typeface="+mn-lt"/>
              </a:rPr>
              <a:t> </a:t>
            </a:r>
            <a:r>
              <a:rPr lang="pt-BR" sz="2400" dirty="0" err="1">
                <a:ea typeface="+mn-lt"/>
                <a:cs typeface="+mn-lt"/>
              </a:rPr>
              <a:t>is</a:t>
            </a:r>
            <a:r>
              <a:rPr lang="pt-BR" sz="2400" dirty="0">
                <a:ea typeface="+mn-lt"/>
                <a:cs typeface="+mn-lt"/>
              </a:rPr>
              <a:t> a </a:t>
            </a:r>
            <a:r>
              <a:rPr lang="pt-BR" sz="2400" dirty="0" err="1">
                <a:ea typeface="+mn-lt"/>
                <a:cs typeface="+mn-lt"/>
              </a:rPr>
              <a:t>library</a:t>
            </a:r>
            <a:r>
              <a:rPr lang="pt-BR" sz="2400" dirty="0">
                <a:ea typeface="+mn-lt"/>
                <a:cs typeface="+mn-lt"/>
              </a:rPr>
              <a:t> for </a:t>
            </a:r>
            <a:r>
              <a:rPr lang="pt-BR" sz="2400" dirty="0" err="1">
                <a:ea typeface="+mn-lt"/>
                <a:cs typeface="+mn-lt"/>
              </a:rPr>
              <a:t>machine</a:t>
            </a:r>
            <a:r>
              <a:rPr lang="pt-BR" sz="2400" dirty="0">
                <a:ea typeface="+mn-lt"/>
                <a:cs typeface="+mn-lt"/>
              </a:rPr>
              <a:t> </a:t>
            </a:r>
            <a:r>
              <a:rPr lang="pt-BR" sz="2400" dirty="0" err="1">
                <a:ea typeface="+mn-lt"/>
                <a:cs typeface="+mn-lt"/>
              </a:rPr>
              <a:t>learning</a:t>
            </a:r>
            <a:r>
              <a:rPr lang="pt-BR" sz="2400" dirty="0">
                <a:ea typeface="+mn-lt"/>
                <a:cs typeface="+mn-lt"/>
              </a:rPr>
              <a:t>. It </a:t>
            </a:r>
            <a:r>
              <a:rPr lang="pt-BR" sz="2400" dirty="0" err="1">
                <a:ea typeface="+mn-lt"/>
                <a:cs typeface="+mn-lt"/>
              </a:rPr>
              <a:t>contains</a:t>
            </a:r>
            <a:r>
              <a:rPr lang="pt-BR" sz="2400" dirty="0">
                <a:ea typeface="+mn-lt"/>
                <a:cs typeface="+mn-lt"/>
              </a:rPr>
              <a:t> </a:t>
            </a:r>
            <a:r>
              <a:rPr lang="pt-BR" sz="2400" dirty="0" err="1">
                <a:ea typeface="+mn-lt"/>
                <a:cs typeface="+mn-lt"/>
              </a:rPr>
              <a:t>almost</a:t>
            </a:r>
            <a:r>
              <a:rPr lang="pt-BR" sz="2400" dirty="0">
                <a:ea typeface="+mn-lt"/>
                <a:cs typeface="+mn-lt"/>
              </a:rPr>
              <a:t> </a:t>
            </a:r>
            <a:r>
              <a:rPr lang="pt-BR" sz="2400" dirty="0" err="1">
                <a:ea typeface="+mn-lt"/>
                <a:cs typeface="+mn-lt"/>
              </a:rPr>
              <a:t>all</a:t>
            </a:r>
            <a:r>
              <a:rPr lang="pt-BR" sz="2400" dirty="0">
                <a:ea typeface="+mn-lt"/>
                <a:cs typeface="+mn-lt"/>
              </a:rPr>
              <a:t> </a:t>
            </a:r>
            <a:r>
              <a:rPr lang="pt-BR" sz="2400" dirty="0" err="1">
                <a:ea typeface="+mn-lt"/>
                <a:cs typeface="+mn-lt"/>
              </a:rPr>
              <a:t>regression</a:t>
            </a:r>
            <a:r>
              <a:rPr lang="pt-BR" sz="2400" dirty="0">
                <a:ea typeface="+mn-lt"/>
                <a:cs typeface="+mn-lt"/>
              </a:rPr>
              <a:t>, cluster </a:t>
            </a:r>
            <a:r>
              <a:rPr lang="pt-BR" sz="2400" dirty="0" err="1">
                <a:ea typeface="+mn-lt"/>
                <a:cs typeface="+mn-lt"/>
              </a:rPr>
              <a:t>and</a:t>
            </a:r>
            <a:r>
              <a:rPr lang="pt-BR" sz="2400" dirty="0">
                <a:ea typeface="+mn-lt"/>
                <a:cs typeface="+mn-lt"/>
              </a:rPr>
              <a:t> </a:t>
            </a:r>
            <a:r>
              <a:rPr lang="pt-BR" sz="2400" dirty="0" err="1">
                <a:ea typeface="+mn-lt"/>
                <a:cs typeface="+mn-lt"/>
              </a:rPr>
              <a:t>classification</a:t>
            </a:r>
            <a:r>
              <a:rPr lang="pt-BR" sz="2400" dirty="0">
                <a:ea typeface="+mn-lt"/>
                <a:cs typeface="+mn-lt"/>
              </a:rPr>
              <a:t> models.</a:t>
            </a:r>
          </a:p>
          <a:p>
            <a:pPr marL="342900" indent="-342900"/>
            <a:r>
              <a:rPr lang="pt-BR" dirty="0" err="1">
                <a:latin typeface="Abadi"/>
                <a:ea typeface="+mn-lt"/>
                <a:cs typeface="+mn-lt"/>
              </a:rPr>
              <a:t>Preprocessing</a:t>
            </a:r>
            <a:r>
              <a:rPr lang="pt-BR" dirty="0">
                <a:latin typeface="Abadi"/>
                <a:ea typeface="+mn-lt"/>
                <a:cs typeface="+mn-lt"/>
              </a:rPr>
              <a:t>:</a:t>
            </a:r>
            <a:endParaRPr lang="pt-BR" sz="2400" dirty="0">
              <a:latin typeface="Abadi"/>
              <a:ea typeface="+mn-lt"/>
              <a:cs typeface="+mn-lt"/>
            </a:endParaRPr>
          </a:p>
          <a:p>
            <a:pPr marL="0" indent="0">
              <a:buNone/>
            </a:pPr>
            <a:r>
              <a:rPr lang="pt-BR" sz="2400" dirty="0" err="1">
                <a:ea typeface="+mn-lt"/>
                <a:cs typeface="+mn-lt"/>
              </a:rPr>
              <a:t>Let's</a:t>
            </a:r>
            <a:r>
              <a:rPr lang="pt-BR" sz="2400" dirty="0">
                <a:ea typeface="+mn-lt"/>
                <a:cs typeface="+mn-lt"/>
              </a:rPr>
              <a:t> take a </a:t>
            </a:r>
            <a:r>
              <a:rPr lang="pt-BR" sz="2400" dirty="0" err="1">
                <a:ea typeface="+mn-lt"/>
                <a:cs typeface="+mn-lt"/>
              </a:rPr>
              <a:t>step</a:t>
            </a:r>
            <a:r>
              <a:rPr lang="pt-BR" sz="2400" dirty="0">
                <a:ea typeface="+mn-lt"/>
                <a:cs typeface="+mn-lt"/>
              </a:rPr>
              <a:t> </a:t>
            </a:r>
            <a:r>
              <a:rPr lang="pt-BR" sz="2400" dirty="0" err="1">
                <a:ea typeface="+mn-lt"/>
                <a:cs typeface="+mn-lt"/>
              </a:rPr>
              <a:t>back</a:t>
            </a:r>
            <a:r>
              <a:rPr lang="pt-BR" sz="2400" dirty="0">
                <a:ea typeface="+mn-lt"/>
                <a:cs typeface="+mn-lt"/>
              </a:rPr>
              <a:t> for a </a:t>
            </a:r>
            <a:r>
              <a:rPr lang="pt-BR" sz="2400" dirty="0" err="1">
                <a:ea typeface="+mn-lt"/>
                <a:cs typeface="+mn-lt"/>
              </a:rPr>
              <a:t>moment</a:t>
            </a:r>
            <a:r>
              <a:rPr lang="pt-BR" sz="2400" dirty="0">
                <a:ea typeface="+mn-lt"/>
                <a:cs typeface="+mn-lt"/>
              </a:rPr>
              <a:t>. Before </a:t>
            </a:r>
            <a:r>
              <a:rPr lang="pt-BR" sz="2400" dirty="0" err="1">
                <a:ea typeface="+mn-lt"/>
                <a:cs typeface="+mn-lt"/>
              </a:rPr>
              <a:t>creating</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using</a:t>
            </a:r>
            <a:r>
              <a:rPr lang="pt-BR" sz="2400" dirty="0">
                <a:ea typeface="+mn-lt"/>
                <a:cs typeface="+mn-lt"/>
              </a:rPr>
              <a:t> </a:t>
            </a:r>
            <a:r>
              <a:rPr lang="pt-BR" sz="2400" dirty="0" err="1">
                <a:ea typeface="+mn-lt"/>
                <a:cs typeface="+mn-lt"/>
              </a:rPr>
              <a:t>predict</a:t>
            </a:r>
            <a:r>
              <a:rPr lang="pt-BR" sz="2400" dirty="0">
                <a:ea typeface="+mn-lt"/>
                <a:cs typeface="+mn-lt"/>
              </a:rPr>
              <a:t> models, </a:t>
            </a:r>
            <a:r>
              <a:rPr lang="pt-BR" sz="2400" dirty="0" err="1">
                <a:ea typeface="+mn-lt"/>
                <a:cs typeface="+mn-lt"/>
              </a:rPr>
              <a:t>we</a:t>
            </a:r>
            <a:r>
              <a:rPr lang="pt-BR" sz="2400" dirty="0">
                <a:ea typeface="+mn-lt"/>
                <a:cs typeface="+mn-lt"/>
              </a:rPr>
              <a:t> </a:t>
            </a:r>
            <a:r>
              <a:rPr lang="pt-BR" sz="2400" dirty="0" err="1">
                <a:ea typeface="+mn-lt"/>
                <a:cs typeface="+mn-lt"/>
              </a:rPr>
              <a:t>need</a:t>
            </a:r>
            <a:r>
              <a:rPr lang="pt-BR" sz="2400" dirty="0">
                <a:ea typeface="+mn-lt"/>
                <a:cs typeface="+mn-lt"/>
              </a:rPr>
              <a:t> </a:t>
            </a:r>
            <a:r>
              <a:rPr lang="pt-BR" sz="2400" dirty="0" err="1">
                <a:ea typeface="+mn-lt"/>
                <a:cs typeface="+mn-lt"/>
              </a:rPr>
              <a:t>to</a:t>
            </a:r>
            <a:r>
              <a:rPr lang="pt-BR" sz="2400" dirty="0">
                <a:ea typeface="+mn-lt"/>
                <a:cs typeface="+mn-lt"/>
              </a:rPr>
              <a:t> prepare </a:t>
            </a:r>
            <a:r>
              <a:rPr lang="pt-BR" sz="2400" dirty="0" err="1">
                <a:ea typeface="+mn-lt"/>
                <a:cs typeface="+mn-lt"/>
              </a:rPr>
              <a:t>the</a:t>
            </a:r>
            <a:r>
              <a:rPr lang="pt-BR" sz="2400" dirty="0">
                <a:ea typeface="+mn-lt"/>
                <a:cs typeface="+mn-lt"/>
              </a:rPr>
              <a:t> data for </a:t>
            </a:r>
            <a:r>
              <a:rPr lang="pt-BR" sz="2400" dirty="0" err="1">
                <a:ea typeface="+mn-lt"/>
                <a:cs typeface="+mn-lt"/>
              </a:rPr>
              <a:t>this</a:t>
            </a:r>
            <a:r>
              <a:rPr lang="pt-BR" sz="2400" dirty="0">
                <a:ea typeface="+mn-lt"/>
                <a:cs typeface="+mn-lt"/>
              </a:rPr>
              <a:t>. </a:t>
            </a:r>
            <a:r>
              <a:rPr lang="pt-BR" sz="2400" dirty="0" err="1">
                <a:ea typeface="+mn-lt"/>
                <a:cs typeface="+mn-lt"/>
              </a:rPr>
              <a:t>All</a:t>
            </a:r>
            <a:r>
              <a:rPr lang="pt-BR" sz="2400" dirty="0">
                <a:ea typeface="+mn-lt"/>
                <a:cs typeface="+mn-lt"/>
              </a:rPr>
              <a:t> </a:t>
            </a:r>
            <a:r>
              <a:rPr lang="pt-BR" sz="2400" dirty="0" err="1">
                <a:ea typeface="+mn-lt"/>
                <a:cs typeface="+mn-lt"/>
              </a:rPr>
              <a:t>algorithms</a:t>
            </a:r>
            <a:r>
              <a:rPr lang="pt-BR" sz="2400" dirty="0">
                <a:ea typeface="+mn-lt"/>
                <a:cs typeface="+mn-lt"/>
              </a:rPr>
              <a:t> </a:t>
            </a:r>
            <a:r>
              <a:rPr lang="pt-BR" sz="2400" dirty="0" err="1">
                <a:ea typeface="+mn-lt"/>
                <a:cs typeface="+mn-lt"/>
              </a:rPr>
              <a:t>work</a:t>
            </a:r>
            <a:r>
              <a:rPr lang="pt-BR" sz="2400" dirty="0">
                <a:ea typeface="+mn-lt"/>
                <a:cs typeface="+mn-lt"/>
              </a:rPr>
              <a:t> </a:t>
            </a:r>
            <a:r>
              <a:rPr lang="pt-BR" sz="2400" dirty="0" err="1">
                <a:ea typeface="+mn-lt"/>
                <a:cs typeface="+mn-lt"/>
              </a:rPr>
              <a:t>with</a:t>
            </a:r>
            <a:r>
              <a:rPr lang="pt-BR" sz="2400" dirty="0">
                <a:ea typeface="+mn-lt"/>
                <a:cs typeface="+mn-lt"/>
              </a:rPr>
              <a:t> </a:t>
            </a:r>
            <a:r>
              <a:rPr lang="pt-BR" sz="2400" dirty="0" err="1">
                <a:ea typeface="+mn-lt"/>
                <a:cs typeface="+mn-lt"/>
              </a:rPr>
              <a:t>mathematical</a:t>
            </a:r>
            <a:r>
              <a:rPr lang="pt-BR" sz="2400" dirty="0">
                <a:ea typeface="+mn-lt"/>
                <a:cs typeface="+mn-lt"/>
              </a:rPr>
              <a:t> </a:t>
            </a:r>
            <a:r>
              <a:rPr lang="pt-BR" sz="2400" dirty="0" err="1">
                <a:ea typeface="+mn-lt"/>
                <a:cs typeface="+mn-lt"/>
              </a:rPr>
              <a:t>calculations</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almost</a:t>
            </a:r>
            <a:r>
              <a:rPr lang="pt-BR" sz="2400" dirty="0">
                <a:ea typeface="+mn-lt"/>
                <a:cs typeface="+mn-lt"/>
              </a:rPr>
              <a:t> </a:t>
            </a:r>
            <a:r>
              <a:rPr lang="pt-BR" sz="2400" dirty="0" err="1">
                <a:ea typeface="+mn-lt"/>
                <a:cs typeface="+mn-lt"/>
              </a:rPr>
              <a:t>all</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them</a:t>
            </a:r>
            <a:r>
              <a:rPr lang="pt-BR" sz="2400" dirty="0">
                <a:ea typeface="+mn-lt"/>
                <a:cs typeface="+mn-lt"/>
              </a:rPr>
              <a:t> </a:t>
            </a:r>
            <a:r>
              <a:rPr lang="pt-BR" sz="2400" dirty="0" err="1">
                <a:ea typeface="+mn-lt"/>
                <a:cs typeface="+mn-lt"/>
              </a:rPr>
              <a:t>need</a:t>
            </a:r>
            <a:r>
              <a:rPr lang="pt-BR" sz="2400" dirty="0">
                <a:ea typeface="+mn-lt"/>
                <a:cs typeface="+mn-lt"/>
              </a:rPr>
              <a:t> </a:t>
            </a:r>
            <a:r>
              <a:rPr lang="pt-BR" sz="2400" dirty="0" err="1">
                <a:ea typeface="+mn-lt"/>
                <a:cs typeface="+mn-lt"/>
              </a:rPr>
              <a:t>the</a:t>
            </a:r>
            <a:r>
              <a:rPr lang="pt-BR" sz="2400" dirty="0">
                <a:ea typeface="+mn-lt"/>
                <a:cs typeface="+mn-lt"/>
              </a:rPr>
              <a:t> data </a:t>
            </a:r>
            <a:r>
              <a:rPr lang="pt-BR" sz="2400" dirty="0" err="1">
                <a:ea typeface="+mn-lt"/>
                <a:cs typeface="+mn-lt"/>
              </a:rPr>
              <a:t>to</a:t>
            </a:r>
            <a:r>
              <a:rPr lang="pt-BR" sz="2400" dirty="0">
                <a:ea typeface="+mn-lt"/>
                <a:cs typeface="+mn-lt"/>
              </a:rPr>
              <a:t> </a:t>
            </a:r>
            <a:r>
              <a:rPr lang="pt-BR" sz="2400" dirty="0" err="1">
                <a:ea typeface="+mn-lt"/>
                <a:cs typeface="+mn-lt"/>
              </a:rPr>
              <a:t>be</a:t>
            </a:r>
            <a:r>
              <a:rPr lang="pt-BR" sz="2400" dirty="0">
                <a:ea typeface="+mn-lt"/>
                <a:cs typeface="+mn-lt"/>
              </a:rPr>
              <a:t> in </a:t>
            </a:r>
            <a:r>
              <a:rPr lang="pt-BR" sz="2400" dirty="0" err="1">
                <a:ea typeface="+mn-lt"/>
                <a:cs typeface="+mn-lt"/>
              </a:rPr>
              <a:t>numerical</a:t>
            </a:r>
            <a:r>
              <a:rPr lang="pt-BR" sz="2400" dirty="0">
                <a:ea typeface="+mn-lt"/>
                <a:cs typeface="+mn-lt"/>
              </a:rPr>
              <a:t> </a:t>
            </a:r>
            <a:r>
              <a:rPr lang="pt-BR" sz="2400" dirty="0" err="1">
                <a:ea typeface="+mn-lt"/>
                <a:cs typeface="+mn-lt"/>
              </a:rPr>
              <a:t>form</a:t>
            </a:r>
            <a:r>
              <a:rPr lang="pt-BR" sz="2400" dirty="0">
                <a:ea typeface="+mn-lt"/>
                <a:cs typeface="+mn-lt"/>
              </a:rPr>
              <a:t>, </a:t>
            </a:r>
            <a:r>
              <a:rPr lang="pt-BR" sz="2400" dirty="0" err="1">
                <a:ea typeface="+mn-lt"/>
                <a:cs typeface="+mn-lt"/>
              </a:rPr>
              <a:t>otherwise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algorithm</a:t>
            </a:r>
            <a:r>
              <a:rPr lang="pt-BR" sz="2400" dirty="0">
                <a:ea typeface="+mn-lt"/>
                <a:cs typeface="+mn-lt"/>
              </a:rPr>
              <a:t> </a:t>
            </a:r>
            <a:r>
              <a:rPr lang="pt-BR" sz="2400" dirty="0" err="1">
                <a:ea typeface="+mn-lt"/>
                <a:cs typeface="+mn-lt"/>
              </a:rPr>
              <a:t>will</a:t>
            </a:r>
            <a:r>
              <a:rPr lang="pt-BR" sz="2400" dirty="0">
                <a:ea typeface="+mn-lt"/>
                <a:cs typeface="+mn-lt"/>
              </a:rPr>
              <a:t> </a:t>
            </a:r>
            <a:r>
              <a:rPr lang="pt-BR" sz="2400" dirty="0" err="1">
                <a:ea typeface="+mn-lt"/>
                <a:cs typeface="+mn-lt"/>
              </a:rPr>
              <a:t>return</a:t>
            </a:r>
            <a:r>
              <a:rPr lang="pt-BR" sz="2400" dirty="0">
                <a:ea typeface="+mn-lt"/>
                <a:cs typeface="+mn-lt"/>
              </a:rPr>
              <a:t> </a:t>
            </a:r>
            <a:r>
              <a:rPr lang="pt-BR" sz="2400" dirty="0" err="1">
                <a:ea typeface="+mn-lt"/>
                <a:cs typeface="+mn-lt"/>
              </a:rPr>
              <a:t>an</a:t>
            </a:r>
            <a:r>
              <a:rPr lang="pt-BR" sz="2400" dirty="0">
                <a:ea typeface="+mn-lt"/>
                <a:cs typeface="+mn-lt"/>
              </a:rPr>
              <a:t> </a:t>
            </a:r>
            <a:r>
              <a:rPr lang="pt-BR" sz="2400" dirty="0" err="1">
                <a:ea typeface="+mn-lt"/>
                <a:cs typeface="+mn-lt"/>
              </a:rPr>
              <a:t>error</a:t>
            </a:r>
            <a:r>
              <a:rPr lang="pt-BR" sz="2400" dirty="0">
                <a:ea typeface="+mn-lt"/>
                <a:cs typeface="+mn-lt"/>
              </a:rPr>
              <a:t>.</a:t>
            </a:r>
            <a:endParaRPr lang="pt-BR">
              <a:ea typeface="+mn-lt"/>
              <a:cs typeface="+mn-lt"/>
            </a:endParaRPr>
          </a:p>
          <a:p>
            <a:pPr marL="0" indent="0">
              <a:buNone/>
            </a:pPr>
            <a:r>
              <a:rPr lang="pt-BR" sz="2400" dirty="0" err="1">
                <a:ea typeface="+mn-lt"/>
                <a:cs typeface="+mn-lt"/>
              </a:rPr>
              <a:t>See</a:t>
            </a:r>
            <a:r>
              <a:rPr lang="pt-BR" sz="2400" dirty="0">
                <a:ea typeface="+mn-lt"/>
                <a:cs typeface="+mn-lt"/>
              </a:rPr>
              <a:t> </a:t>
            </a:r>
            <a:r>
              <a:rPr lang="pt-BR" sz="2400" dirty="0" err="1">
                <a:ea typeface="+mn-lt"/>
                <a:cs typeface="+mn-lt"/>
              </a:rPr>
              <a:t>how</a:t>
            </a:r>
            <a:r>
              <a:rPr lang="pt-BR" sz="2400" dirty="0">
                <a:ea typeface="+mn-lt"/>
                <a:cs typeface="+mn-lt"/>
              </a:rPr>
              <a:t> </a:t>
            </a:r>
            <a:r>
              <a:rPr lang="pt-BR" sz="2400" dirty="0" err="1">
                <a:ea typeface="+mn-lt"/>
                <a:cs typeface="+mn-lt"/>
              </a:rPr>
              <a:t>our</a:t>
            </a:r>
            <a:r>
              <a:rPr lang="pt-BR" sz="2400" dirty="0">
                <a:ea typeface="+mn-lt"/>
                <a:cs typeface="+mn-lt"/>
              </a:rPr>
              <a:t> data </a:t>
            </a:r>
            <a:r>
              <a:rPr lang="pt-BR" sz="2400" dirty="0" err="1">
                <a:ea typeface="+mn-lt"/>
                <a:cs typeface="+mn-lt"/>
              </a:rPr>
              <a:t>is</a:t>
            </a:r>
            <a:r>
              <a:rPr lang="pt-BR" sz="2400" dirty="0">
                <a:ea typeface="+mn-lt"/>
                <a:cs typeface="+mn-lt"/>
              </a:rPr>
              <a:t> </a:t>
            </a:r>
            <a:r>
              <a:rPr lang="pt-BR" sz="2400" dirty="0" err="1">
                <a:ea typeface="+mn-lt"/>
                <a:cs typeface="+mn-lt"/>
              </a:rPr>
              <a:t>currently</a:t>
            </a:r>
            <a:r>
              <a:rPr lang="pt-BR" sz="2400" dirty="0">
                <a:ea typeface="+mn-lt"/>
                <a:cs typeface="+mn-lt"/>
              </a:rPr>
              <a:t>:</a:t>
            </a:r>
          </a:p>
          <a:p>
            <a:pPr marL="0" indent="0">
              <a:buNone/>
            </a:pPr>
            <a:endParaRPr lang="pt-BR" sz="2400" dirty="0">
              <a:ea typeface="+mn-lt"/>
              <a:cs typeface="+mn-lt"/>
            </a:endParaRPr>
          </a:p>
        </p:txBody>
      </p:sp>
      <p:cxnSp>
        <p:nvCxnSpPr>
          <p:cNvPr id="5" name="Conector de Seta Reta 4">
            <a:extLst>
              <a:ext uri="{FF2B5EF4-FFF2-40B4-BE49-F238E27FC236}">
                <a16:creationId xmlns:a16="http://schemas.microsoft.com/office/drawing/2014/main" id="{49453793-645E-41E8-9363-23F24B407C08}"/>
              </a:ext>
            </a:extLst>
          </p:cNvPr>
          <p:cNvCxnSpPr/>
          <p:nvPr/>
        </p:nvCxnSpPr>
        <p:spPr>
          <a:xfrm flipV="1">
            <a:off x="577970" y="202361"/>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Tabela&#10;&#10;Descrição gerada automaticamente">
            <a:extLst>
              <a:ext uri="{FF2B5EF4-FFF2-40B4-BE49-F238E27FC236}">
                <a16:creationId xmlns:a16="http://schemas.microsoft.com/office/drawing/2014/main" id="{3B1E4016-5F83-40B8-82A3-05DAF8876590}"/>
              </a:ext>
            </a:extLst>
          </p:cNvPr>
          <p:cNvPicPr>
            <a:picLocks noChangeAspect="1"/>
          </p:cNvPicPr>
          <p:nvPr/>
        </p:nvPicPr>
        <p:blipFill>
          <a:blip r:embed="rId2"/>
          <a:stretch>
            <a:fillRect/>
          </a:stretch>
        </p:blipFill>
        <p:spPr>
          <a:xfrm>
            <a:off x="574222" y="3586670"/>
            <a:ext cx="10921091" cy="3140875"/>
          </a:xfrm>
          <a:prstGeom prst="rect">
            <a:avLst/>
          </a:prstGeom>
        </p:spPr>
      </p:pic>
    </p:spTree>
    <p:extLst>
      <p:ext uri="{BB962C8B-B14F-4D97-AF65-F5344CB8AC3E}">
        <p14:creationId xmlns:p14="http://schemas.microsoft.com/office/powerpoint/2010/main" val="1396208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87D22E0-64EA-4D57-80D9-668ABC8B066E}"/>
              </a:ext>
            </a:extLst>
          </p:cNvPr>
          <p:cNvSpPr>
            <a:spLocks noGrp="1"/>
          </p:cNvSpPr>
          <p:nvPr>
            <p:ph idx="1"/>
          </p:nvPr>
        </p:nvSpPr>
        <p:spPr>
          <a:xfrm>
            <a:off x="361951" y="546554"/>
            <a:ext cx="11536135" cy="4351338"/>
          </a:xfrm>
        </p:spPr>
        <p:txBody>
          <a:bodyPr lIns="91440" tIns="45720" rIns="91440" bIns="45720" anchor="t"/>
          <a:lstStyle/>
          <a:p>
            <a:pPr>
              <a:buNone/>
            </a:pPr>
            <a:r>
              <a:rPr lang="pt-BR" sz="2400" dirty="0">
                <a:ea typeface="+mn-lt"/>
                <a:cs typeface="+mn-lt"/>
              </a:rPr>
              <a:t>Note </a:t>
            </a:r>
            <a:r>
              <a:rPr lang="pt-BR" sz="2400" dirty="0" err="1">
                <a:ea typeface="+mn-lt"/>
                <a:cs typeface="+mn-lt"/>
              </a:rPr>
              <a:t>that</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have</a:t>
            </a:r>
            <a:r>
              <a:rPr lang="pt-BR" sz="2400" dirty="0">
                <a:ea typeface="+mn-lt"/>
                <a:cs typeface="+mn-lt"/>
              </a:rPr>
              <a:t> </a:t>
            </a:r>
            <a:r>
              <a:rPr lang="pt-BR" sz="2400" dirty="0" err="1">
                <a:ea typeface="+mn-lt"/>
                <a:cs typeface="+mn-lt"/>
              </a:rPr>
              <a:t>several</a:t>
            </a:r>
            <a:r>
              <a:rPr lang="pt-BR" sz="2400" dirty="0">
                <a:ea typeface="+mn-lt"/>
                <a:cs typeface="+mn-lt"/>
              </a:rPr>
              <a:t> </a:t>
            </a:r>
            <a:r>
              <a:rPr lang="pt-BR" sz="2400" dirty="0" err="1">
                <a:ea typeface="+mn-lt"/>
                <a:cs typeface="+mn-lt"/>
              </a:rPr>
              <a:t>categorical</a:t>
            </a:r>
            <a:r>
              <a:rPr lang="pt-BR" sz="2400" dirty="0">
                <a:ea typeface="+mn-lt"/>
                <a:cs typeface="+mn-lt"/>
              </a:rPr>
              <a:t> </a:t>
            </a:r>
            <a:r>
              <a:rPr lang="pt-BR" sz="2400" dirty="0" err="1">
                <a:ea typeface="+mn-lt"/>
                <a:cs typeface="+mn-lt"/>
              </a:rPr>
              <a:t>attributes</a:t>
            </a:r>
            <a:r>
              <a:rPr lang="pt-BR" sz="2400" dirty="0">
                <a:ea typeface="+mn-lt"/>
                <a:cs typeface="+mn-lt"/>
              </a:rPr>
              <a:t>, </a:t>
            </a:r>
            <a:r>
              <a:rPr lang="pt-BR" sz="2400" dirty="0" err="1">
                <a:ea typeface="+mn-lt"/>
                <a:cs typeface="+mn-lt"/>
              </a:rPr>
              <a:t>ie</a:t>
            </a:r>
            <a:r>
              <a:rPr lang="pt-BR" sz="2400" dirty="0">
                <a:ea typeface="+mn-lt"/>
                <a:cs typeface="+mn-lt"/>
              </a:rPr>
              <a:t> words. </a:t>
            </a:r>
            <a:r>
              <a:rPr lang="pt-BR" sz="2400" dirty="0" err="1">
                <a:ea typeface="+mn-lt"/>
                <a:cs typeface="+mn-lt"/>
              </a:rPr>
              <a:t>We</a:t>
            </a:r>
            <a:r>
              <a:rPr lang="pt-BR" sz="2400" dirty="0">
                <a:ea typeface="+mn-lt"/>
                <a:cs typeface="+mn-lt"/>
              </a:rPr>
              <a:t> </a:t>
            </a:r>
            <a:r>
              <a:rPr lang="pt-BR" sz="2400" dirty="0" err="1">
                <a:ea typeface="+mn-lt"/>
                <a:cs typeface="+mn-lt"/>
              </a:rPr>
              <a:t>have</a:t>
            </a:r>
            <a:r>
              <a:rPr lang="pt-BR" sz="2400" dirty="0">
                <a:ea typeface="+mn-lt"/>
                <a:cs typeface="+mn-lt"/>
              </a:rPr>
              <a:t> "</a:t>
            </a:r>
            <a:r>
              <a:rPr lang="pt-BR" sz="2400" dirty="0" err="1">
                <a:ea typeface="+mn-lt"/>
                <a:cs typeface="+mn-lt"/>
              </a:rPr>
              <a:t>BoosterVersion</a:t>
            </a:r>
            <a:r>
              <a:rPr lang="pt-BR" sz="2400" dirty="0">
                <a:ea typeface="+mn-lt"/>
                <a:cs typeface="+mn-lt"/>
              </a:rPr>
              <a:t>", "</a:t>
            </a:r>
            <a:r>
              <a:rPr lang="pt-BR" sz="2400" dirty="0" err="1">
                <a:ea typeface="+mn-lt"/>
                <a:cs typeface="+mn-lt"/>
              </a:rPr>
              <a:t>Orbit</a:t>
            </a:r>
            <a:r>
              <a:rPr lang="pt-BR" sz="2400" dirty="0">
                <a:ea typeface="+mn-lt"/>
                <a:cs typeface="+mn-lt"/>
              </a:rPr>
              <a:t>" </a:t>
            </a:r>
            <a:r>
              <a:rPr lang="pt-BR" sz="2400" dirty="0" err="1">
                <a:ea typeface="+mn-lt"/>
                <a:cs typeface="+mn-lt"/>
              </a:rPr>
              <a:t>among</a:t>
            </a:r>
            <a:r>
              <a:rPr lang="pt-BR" sz="2400" dirty="0">
                <a:ea typeface="+mn-lt"/>
                <a:cs typeface="+mn-lt"/>
              </a:rPr>
              <a:t> </a:t>
            </a:r>
            <a:r>
              <a:rPr lang="pt-BR" sz="2400" dirty="0" err="1">
                <a:ea typeface="+mn-lt"/>
                <a:cs typeface="+mn-lt"/>
              </a:rPr>
              <a:t>others</a:t>
            </a:r>
            <a:r>
              <a:rPr lang="pt-BR" sz="2400" dirty="0">
                <a:ea typeface="+mn-lt"/>
                <a:cs typeface="+mn-lt"/>
              </a:rPr>
              <a:t>. </a:t>
            </a:r>
            <a:r>
              <a:rPr lang="pt-BR" sz="2400" dirty="0" err="1">
                <a:ea typeface="+mn-lt"/>
                <a:cs typeface="+mn-lt"/>
              </a:rPr>
              <a:t>So</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first</a:t>
            </a:r>
            <a:r>
              <a:rPr lang="pt-BR" sz="2400" dirty="0">
                <a:ea typeface="+mn-lt"/>
                <a:cs typeface="+mn-lt"/>
              </a:rPr>
              <a:t> </a:t>
            </a:r>
            <a:r>
              <a:rPr lang="pt-BR" sz="2400" dirty="0" err="1">
                <a:ea typeface="+mn-lt"/>
                <a:cs typeface="+mn-lt"/>
              </a:rPr>
              <a:t>step</a:t>
            </a:r>
            <a:r>
              <a:rPr lang="pt-BR" sz="2400" dirty="0">
                <a:ea typeface="+mn-lt"/>
                <a:cs typeface="+mn-lt"/>
              </a:rPr>
              <a:t> </a:t>
            </a:r>
            <a:r>
              <a:rPr lang="pt-BR" sz="2400" dirty="0" err="1">
                <a:ea typeface="+mn-lt"/>
                <a:cs typeface="+mn-lt"/>
              </a:rPr>
              <a:t>is</a:t>
            </a:r>
            <a:r>
              <a:rPr lang="pt-BR" sz="2400" dirty="0">
                <a:ea typeface="+mn-lt"/>
                <a:cs typeface="+mn-lt"/>
              </a:rPr>
              <a:t> </a:t>
            </a:r>
            <a:r>
              <a:rPr lang="pt-BR" sz="2400" dirty="0" err="1">
                <a:ea typeface="+mn-lt"/>
                <a:cs typeface="+mn-lt"/>
              </a:rPr>
              <a:t>to</a:t>
            </a:r>
            <a:r>
              <a:rPr lang="pt-BR" sz="2400" dirty="0">
                <a:ea typeface="+mn-lt"/>
                <a:cs typeface="+mn-lt"/>
              </a:rPr>
              <a:t> </a:t>
            </a:r>
            <a:r>
              <a:rPr lang="pt-BR" sz="2400" dirty="0" err="1">
                <a:ea typeface="+mn-lt"/>
                <a:cs typeface="+mn-lt"/>
              </a:rPr>
              <a:t>apply</a:t>
            </a:r>
            <a:r>
              <a:rPr lang="pt-BR" sz="2400" dirty="0">
                <a:ea typeface="+mn-lt"/>
                <a:cs typeface="+mn-lt"/>
              </a:rPr>
              <a:t> a </a:t>
            </a:r>
            <a:r>
              <a:rPr lang="pt-BR" sz="2400" dirty="0" err="1">
                <a:ea typeface="+mn-lt"/>
                <a:cs typeface="+mn-lt"/>
              </a:rPr>
              <a:t>technique</a:t>
            </a:r>
            <a:r>
              <a:rPr lang="pt-BR" sz="2400" dirty="0">
                <a:ea typeface="+mn-lt"/>
                <a:cs typeface="+mn-lt"/>
              </a:rPr>
              <a:t> </a:t>
            </a:r>
            <a:r>
              <a:rPr lang="pt-BR" sz="2400" dirty="0" err="1">
                <a:ea typeface="+mn-lt"/>
                <a:cs typeface="+mn-lt"/>
              </a:rPr>
              <a:t>called</a:t>
            </a:r>
            <a:r>
              <a:rPr lang="pt-BR" sz="2400" dirty="0">
                <a:ea typeface="+mn-lt"/>
                <a:cs typeface="+mn-lt"/>
              </a:rPr>
              <a:t> </a:t>
            </a:r>
            <a:r>
              <a:rPr lang="pt-BR" sz="2400" dirty="0" err="1">
                <a:ea typeface="+mn-lt"/>
                <a:cs typeface="+mn-lt"/>
              </a:rPr>
              <a:t>One</a:t>
            </a:r>
            <a:r>
              <a:rPr lang="pt-BR" sz="2400" dirty="0">
                <a:ea typeface="+mn-lt"/>
                <a:cs typeface="+mn-lt"/>
              </a:rPr>
              <a:t> Hot </a:t>
            </a:r>
            <a:r>
              <a:rPr lang="pt-BR" sz="2400" dirty="0" err="1">
                <a:ea typeface="+mn-lt"/>
                <a:cs typeface="+mn-lt"/>
              </a:rPr>
              <a:t>Encoding</a:t>
            </a:r>
            <a:r>
              <a:rPr lang="pt-BR" sz="2400" dirty="0">
                <a:ea typeface="+mn-lt"/>
                <a:cs typeface="+mn-lt"/>
              </a:rPr>
              <a:t>.</a:t>
            </a:r>
            <a:endParaRPr lang="pt-BR" sz="2400" dirty="0">
              <a:cs typeface="Calibri"/>
            </a:endParaRPr>
          </a:p>
          <a:p>
            <a:pPr>
              <a:buNone/>
            </a:pPr>
            <a:r>
              <a:rPr lang="pt-BR" sz="2400" dirty="0" err="1">
                <a:ea typeface="+mn-lt"/>
                <a:cs typeface="+mn-lt"/>
              </a:rPr>
              <a:t>This</a:t>
            </a:r>
            <a:r>
              <a:rPr lang="pt-BR" sz="2400" dirty="0">
                <a:ea typeface="+mn-lt"/>
                <a:cs typeface="+mn-lt"/>
              </a:rPr>
              <a:t> </a:t>
            </a:r>
            <a:r>
              <a:rPr lang="pt-BR" sz="2400" dirty="0" err="1">
                <a:ea typeface="+mn-lt"/>
                <a:cs typeface="+mn-lt"/>
              </a:rPr>
              <a:t>technique</a:t>
            </a:r>
            <a:r>
              <a:rPr lang="pt-BR" sz="2400" dirty="0">
                <a:ea typeface="+mn-lt"/>
                <a:cs typeface="+mn-lt"/>
              </a:rPr>
              <a:t> </a:t>
            </a:r>
            <a:r>
              <a:rPr lang="pt-BR" sz="2400" dirty="0" err="1">
                <a:ea typeface="+mn-lt"/>
                <a:cs typeface="+mn-lt"/>
              </a:rPr>
              <a:t>consists</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replacing</a:t>
            </a:r>
            <a:r>
              <a:rPr lang="pt-BR" sz="2400" dirty="0">
                <a:ea typeface="+mn-lt"/>
                <a:cs typeface="+mn-lt"/>
              </a:rPr>
              <a:t> words </a:t>
            </a:r>
            <a:r>
              <a:rPr lang="pt-BR" sz="2400" dirty="0" err="1">
                <a:ea typeface="+mn-lt"/>
                <a:cs typeface="+mn-lt"/>
              </a:rPr>
              <a:t>with</a:t>
            </a:r>
            <a:r>
              <a:rPr lang="pt-BR" sz="2400" dirty="0">
                <a:ea typeface="+mn-lt"/>
                <a:cs typeface="+mn-lt"/>
              </a:rPr>
              <a:t> </a:t>
            </a:r>
            <a:r>
              <a:rPr lang="pt-BR" sz="2400" dirty="0" err="1">
                <a:ea typeface="+mn-lt"/>
                <a:cs typeface="+mn-lt"/>
              </a:rPr>
              <a:t>numbers</a:t>
            </a:r>
            <a:r>
              <a:rPr lang="pt-BR" sz="2400" dirty="0">
                <a:ea typeface="+mn-lt"/>
                <a:cs typeface="+mn-lt"/>
              </a:rPr>
              <a:t>, </a:t>
            </a:r>
            <a:r>
              <a:rPr lang="pt-BR" sz="2400" dirty="0" err="1">
                <a:ea typeface="+mn-lt"/>
                <a:cs typeface="+mn-lt"/>
              </a:rPr>
              <a:t>but</a:t>
            </a:r>
            <a:r>
              <a:rPr lang="pt-BR" sz="2400" dirty="0">
                <a:ea typeface="+mn-lt"/>
                <a:cs typeface="+mn-lt"/>
              </a:rPr>
              <a:t> </a:t>
            </a:r>
            <a:r>
              <a:rPr lang="pt-BR" sz="2400" dirty="0" err="1">
                <a:ea typeface="+mn-lt"/>
                <a:cs typeface="+mn-lt"/>
              </a:rPr>
              <a:t>each</a:t>
            </a:r>
            <a:r>
              <a:rPr lang="pt-BR" sz="2400" dirty="0">
                <a:ea typeface="+mn-lt"/>
                <a:cs typeface="+mn-lt"/>
              </a:rPr>
              <a:t> </a:t>
            </a:r>
            <a:r>
              <a:rPr lang="pt-BR" sz="2400" dirty="0" err="1">
                <a:ea typeface="+mn-lt"/>
                <a:cs typeface="+mn-lt"/>
              </a:rPr>
              <a:t>different</a:t>
            </a:r>
            <a:r>
              <a:rPr lang="pt-BR" sz="2400" dirty="0">
                <a:ea typeface="+mn-lt"/>
                <a:cs typeface="+mn-lt"/>
              </a:rPr>
              <a:t> word </a:t>
            </a:r>
            <a:r>
              <a:rPr lang="pt-BR" sz="2400" dirty="0" err="1">
                <a:ea typeface="+mn-lt"/>
                <a:cs typeface="+mn-lt"/>
              </a:rPr>
              <a:t>will</a:t>
            </a:r>
            <a:r>
              <a:rPr lang="pt-BR" sz="2400" dirty="0">
                <a:ea typeface="+mn-lt"/>
                <a:cs typeface="+mn-lt"/>
              </a:rPr>
              <a:t> </a:t>
            </a:r>
            <a:r>
              <a:rPr lang="pt-BR" sz="2400" dirty="0" err="1">
                <a:ea typeface="+mn-lt"/>
                <a:cs typeface="+mn-lt"/>
              </a:rPr>
              <a:t>have</a:t>
            </a:r>
            <a:r>
              <a:rPr lang="pt-BR" sz="2400" dirty="0">
                <a:ea typeface="+mn-lt"/>
                <a:cs typeface="+mn-lt"/>
              </a:rPr>
              <a:t> a </a:t>
            </a:r>
            <a:r>
              <a:rPr lang="pt-BR" sz="2400" dirty="0" err="1">
                <a:ea typeface="+mn-lt"/>
                <a:cs typeface="+mn-lt"/>
              </a:rPr>
              <a:t>different</a:t>
            </a:r>
            <a:r>
              <a:rPr lang="pt-BR" sz="2400" dirty="0">
                <a:ea typeface="+mn-lt"/>
                <a:cs typeface="+mn-lt"/>
              </a:rPr>
              <a:t> </a:t>
            </a:r>
            <a:r>
              <a:rPr lang="pt-BR" sz="2400" dirty="0" err="1">
                <a:ea typeface="+mn-lt"/>
                <a:cs typeface="+mn-lt"/>
              </a:rPr>
              <a:t>number</a:t>
            </a:r>
            <a:r>
              <a:rPr lang="pt-BR" sz="2400" dirty="0">
                <a:ea typeface="+mn-lt"/>
                <a:cs typeface="+mn-lt"/>
              </a:rPr>
              <a:t>. For </a:t>
            </a:r>
            <a:r>
              <a:rPr lang="pt-BR" sz="2400" dirty="0" err="1">
                <a:ea typeface="+mn-lt"/>
                <a:cs typeface="+mn-lt"/>
              </a:rPr>
              <a:t>example</a:t>
            </a:r>
            <a:r>
              <a:rPr lang="pt-BR" sz="2400" dirty="0">
                <a:ea typeface="+mn-lt"/>
                <a:cs typeface="+mn-lt"/>
              </a:rPr>
              <a:t>, </a:t>
            </a:r>
            <a:r>
              <a:rPr lang="pt-BR" sz="2400" dirty="0" err="1">
                <a:ea typeface="+mn-lt"/>
                <a:cs typeface="+mn-lt"/>
              </a:rPr>
              <a:t>if</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only</a:t>
            </a:r>
            <a:r>
              <a:rPr lang="pt-BR" sz="2400" dirty="0">
                <a:ea typeface="+mn-lt"/>
                <a:cs typeface="+mn-lt"/>
              </a:rPr>
              <a:t> </a:t>
            </a:r>
            <a:r>
              <a:rPr lang="pt-BR" sz="2400" dirty="0" err="1">
                <a:ea typeface="+mn-lt"/>
                <a:cs typeface="+mn-lt"/>
              </a:rPr>
              <a:t>have</a:t>
            </a:r>
            <a:r>
              <a:rPr lang="pt-BR" sz="2400" dirty="0">
                <a:ea typeface="+mn-lt"/>
                <a:cs typeface="+mn-lt"/>
              </a:rPr>
              <a:t> 3 </a:t>
            </a:r>
            <a:r>
              <a:rPr lang="pt-BR" sz="2400" dirty="0" err="1">
                <a:ea typeface="+mn-lt"/>
                <a:cs typeface="+mn-lt"/>
              </a:rPr>
              <a:t>different</a:t>
            </a:r>
            <a:r>
              <a:rPr lang="pt-BR" sz="2400" dirty="0">
                <a:ea typeface="+mn-lt"/>
                <a:cs typeface="+mn-lt"/>
              </a:rPr>
              <a:t> </a:t>
            </a:r>
            <a:r>
              <a:rPr lang="pt-BR" sz="2400" dirty="0" err="1">
                <a:ea typeface="+mn-lt"/>
                <a:cs typeface="+mn-lt"/>
              </a:rPr>
              <a:t>launch</a:t>
            </a:r>
            <a:r>
              <a:rPr lang="pt-BR" sz="2400" dirty="0">
                <a:ea typeface="+mn-lt"/>
                <a:cs typeface="+mn-lt"/>
              </a:rPr>
              <a:t> sites, </a:t>
            </a:r>
            <a:r>
              <a:rPr lang="pt-BR" sz="2400" dirty="0" err="1">
                <a:ea typeface="+mn-lt"/>
                <a:cs typeface="+mn-lt"/>
              </a:rPr>
              <a:t>with</a:t>
            </a:r>
            <a:r>
              <a:rPr lang="pt-BR" sz="2400" dirty="0">
                <a:ea typeface="+mn-lt"/>
                <a:cs typeface="+mn-lt"/>
              </a:rPr>
              <a:t> </a:t>
            </a:r>
            <a:r>
              <a:rPr lang="pt-BR" sz="2400" dirty="0" err="1">
                <a:ea typeface="+mn-lt"/>
                <a:cs typeface="+mn-lt"/>
              </a:rPr>
              <a:t>this</a:t>
            </a:r>
            <a:r>
              <a:rPr lang="pt-BR" sz="2400" dirty="0">
                <a:ea typeface="+mn-lt"/>
                <a:cs typeface="+mn-lt"/>
              </a:rPr>
              <a:t> </a:t>
            </a:r>
            <a:r>
              <a:rPr lang="pt-BR" sz="2400" dirty="0" err="1">
                <a:ea typeface="+mn-lt"/>
                <a:cs typeface="+mn-lt"/>
              </a:rPr>
              <a:t>technique</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will</a:t>
            </a:r>
            <a:r>
              <a:rPr lang="pt-BR" sz="2400" dirty="0">
                <a:ea typeface="+mn-lt"/>
                <a:cs typeface="+mn-lt"/>
              </a:rPr>
              <a:t> </a:t>
            </a:r>
            <a:r>
              <a:rPr lang="pt-BR" sz="2400" dirty="0" err="1">
                <a:ea typeface="+mn-lt"/>
                <a:cs typeface="+mn-lt"/>
              </a:rPr>
              <a:t>change</a:t>
            </a:r>
            <a:r>
              <a:rPr lang="pt-BR" sz="2400" dirty="0">
                <a:ea typeface="+mn-lt"/>
                <a:cs typeface="+mn-lt"/>
              </a:rPr>
              <a:t> </a:t>
            </a:r>
            <a:r>
              <a:rPr lang="pt-BR" sz="2400" dirty="0" err="1">
                <a:ea typeface="+mn-lt"/>
                <a:cs typeface="+mn-lt"/>
              </a:rPr>
              <a:t>each</a:t>
            </a:r>
            <a:r>
              <a:rPr lang="pt-BR" sz="2400" dirty="0">
                <a:ea typeface="+mn-lt"/>
                <a:cs typeface="+mn-lt"/>
              </a:rPr>
              <a:t> </a:t>
            </a:r>
            <a:r>
              <a:rPr lang="pt-BR" sz="2400" dirty="0" err="1">
                <a:ea typeface="+mn-lt"/>
                <a:cs typeface="+mn-lt"/>
              </a:rPr>
              <a:t>launch</a:t>
            </a:r>
            <a:r>
              <a:rPr lang="pt-BR" sz="2400" dirty="0">
                <a:ea typeface="+mn-lt"/>
                <a:cs typeface="+mn-lt"/>
              </a:rPr>
              <a:t> site </a:t>
            </a:r>
            <a:r>
              <a:rPr lang="pt-BR" sz="2400" dirty="0" err="1">
                <a:ea typeface="+mn-lt"/>
                <a:cs typeface="+mn-lt"/>
              </a:rPr>
              <a:t>by</a:t>
            </a:r>
            <a:r>
              <a:rPr lang="pt-BR" sz="2400" dirty="0">
                <a:ea typeface="+mn-lt"/>
                <a:cs typeface="+mn-lt"/>
              </a:rPr>
              <a:t> a </a:t>
            </a:r>
            <a:r>
              <a:rPr lang="pt-BR" sz="2400" dirty="0" err="1">
                <a:ea typeface="+mn-lt"/>
                <a:cs typeface="+mn-lt"/>
              </a:rPr>
              <a:t>number</a:t>
            </a:r>
            <a:r>
              <a:rPr lang="pt-BR" sz="2400" dirty="0">
                <a:ea typeface="+mn-lt"/>
                <a:cs typeface="+mn-lt"/>
              </a:rPr>
              <a:t>, it </a:t>
            </a:r>
            <a:r>
              <a:rPr lang="pt-BR" sz="2400" dirty="0" err="1">
                <a:ea typeface="+mn-lt"/>
                <a:cs typeface="+mn-lt"/>
              </a:rPr>
              <a:t>will</a:t>
            </a:r>
            <a:r>
              <a:rPr lang="pt-BR" sz="2400" dirty="0">
                <a:ea typeface="+mn-lt"/>
                <a:cs typeface="+mn-lt"/>
              </a:rPr>
              <a:t> </a:t>
            </a:r>
            <a:r>
              <a:rPr lang="pt-BR" sz="2400" dirty="0" err="1">
                <a:ea typeface="+mn-lt"/>
                <a:cs typeface="+mn-lt"/>
              </a:rPr>
              <a:t>be</a:t>
            </a:r>
            <a:r>
              <a:rPr lang="pt-BR" sz="2400" dirty="0">
                <a:ea typeface="+mn-lt"/>
                <a:cs typeface="+mn-lt"/>
              </a:rPr>
              <a:t> like CCAFS SLC 40 </a:t>
            </a:r>
            <a:r>
              <a:rPr lang="pt-BR" sz="2400" dirty="0" err="1">
                <a:ea typeface="+mn-lt"/>
                <a:cs typeface="+mn-lt"/>
              </a:rPr>
              <a:t>will</a:t>
            </a:r>
            <a:r>
              <a:rPr lang="pt-BR" sz="2400" dirty="0">
                <a:ea typeface="+mn-lt"/>
                <a:cs typeface="+mn-lt"/>
              </a:rPr>
              <a:t> </a:t>
            </a:r>
            <a:r>
              <a:rPr lang="pt-BR" sz="2400" dirty="0" err="1">
                <a:ea typeface="+mn-lt"/>
                <a:cs typeface="+mn-lt"/>
              </a:rPr>
              <a:t>be</a:t>
            </a:r>
            <a:r>
              <a:rPr lang="pt-BR" sz="2400" dirty="0">
                <a:ea typeface="+mn-lt"/>
                <a:cs typeface="+mn-lt"/>
              </a:rPr>
              <a:t> </a:t>
            </a:r>
            <a:r>
              <a:rPr lang="pt-BR" sz="2400" dirty="0" err="1">
                <a:ea typeface="+mn-lt"/>
                <a:cs typeface="+mn-lt"/>
              </a:rPr>
              <a:t>replaced</a:t>
            </a:r>
            <a:r>
              <a:rPr lang="pt-BR" sz="2400" dirty="0">
                <a:ea typeface="+mn-lt"/>
                <a:cs typeface="+mn-lt"/>
              </a:rPr>
              <a:t> </a:t>
            </a:r>
            <a:r>
              <a:rPr lang="pt-BR" sz="2400" dirty="0" err="1">
                <a:ea typeface="+mn-lt"/>
                <a:cs typeface="+mn-lt"/>
              </a:rPr>
              <a:t>by</a:t>
            </a:r>
            <a:r>
              <a:rPr lang="pt-BR" sz="2400" dirty="0">
                <a:ea typeface="+mn-lt"/>
                <a:cs typeface="+mn-lt"/>
              </a:rPr>
              <a:t> </a:t>
            </a:r>
            <a:r>
              <a:rPr lang="pt-BR" sz="2400" dirty="0" err="1">
                <a:ea typeface="+mn-lt"/>
                <a:cs typeface="+mn-lt"/>
              </a:rPr>
              <a:t>number</a:t>
            </a:r>
            <a:r>
              <a:rPr lang="pt-BR" sz="2400" dirty="0">
                <a:ea typeface="+mn-lt"/>
                <a:cs typeface="+mn-lt"/>
              </a:rPr>
              <a:t> 1, VAFB SLC 4E </a:t>
            </a:r>
            <a:r>
              <a:rPr lang="pt-BR" sz="2400" dirty="0" err="1">
                <a:ea typeface="+mn-lt"/>
                <a:cs typeface="+mn-lt"/>
              </a:rPr>
              <a:t>will</a:t>
            </a:r>
            <a:r>
              <a:rPr lang="pt-BR" sz="2400" dirty="0">
                <a:ea typeface="+mn-lt"/>
                <a:cs typeface="+mn-lt"/>
              </a:rPr>
              <a:t> </a:t>
            </a:r>
            <a:r>
              <a:rPr lang="pt-BR" sz="2400" dirty="0" err="1">
                <a:ea typeface="+mn-lt"/>
                <a:cs typeface="+mn-lt"/>
              </a:rPr>
              <a:t>be</a:t>
            </a:r>
            <a:r>
              <a:rPr lang="pt-BR" sz="2400" dirty="0">
                <a:ea typeface="+mn-lt"/>
                <a:cs typeface="+mn-lt"/>
              </a:rPr>
              <a:t> </a:t>
            </a:r>
            <a:r>
              <a:rPr lang="pt-BR" sz="2400" dirty="0" err="1">
                <a:ea typeface="+mn-lt"/>
                <a:cs typeface="+mn-lt"/>
              </a:rPr>
              <a:t>replaced</a:t>
            </a:r>
            <a:r>
              <a:rPr lang="pt-BR" sz="2400" dirty="0">
                <a:ea typeface="+mn-lt"/>
                <a:cs typeface="+mn-lt"/>
              </a:rPr>
              <a:t> </a:t>
            </a:r>
            <a:r>
              <a:rPr lang="pt-BR" sz="2400" dirty="0" err="1">
                <a:ea typeface="+mn-lt"/>
                <a:cs typeface="+mn-lt"/>
              </a:rPr>
              <a:t>by</a:t>
            </a:r>
            <a:r>
              <a:rPr lang="pt-BR" sz="2400" dirty="0">
                <a:ea typeface="+mn-lt"/>
                <a:cs typeface="+mn-lt"/>
              </a:rPr>
              <a:t> </a:t>
            </a:r>
            <a:r>
              <a:rPr lang="pt-BR" sz="2400" dirty="0" err="1">
                <a:ea typeface="+mn-lt"/>
                <a:cs typeface="+mn-lt"/>
              </a:rPr>
              <a:t>number</a:t>
            </a:r>
            <a:r>
              <a:rPr lang="pt-BR" sz="2400" dirty="0">
                <a:ea typeface="+mn-lt"/>
                <a:cs typeface="+mn-lt"/>
              </a:rPr>
              <a:t> 2 </a:t>
            </a:r>
            <a:r>
              <a:rPr lang="pt-BR" sz="2400" dirty="0" err="1">
                <a:ea typeface="+mn-lt"/>
                <a:cs typeface="+mn-lt"/>
              </a:rPr>
              <a:t>and</a:t>
            </a:r>
            <a:r>
              <a:rPr lang="pt-BR" sz="2400" dirty="0">
                <a:ea typeface="+mn-lt"/>
                <a:cs typeface="+mn-lt"/>
              </a:rPr>
              <a:t> </a:t>
            </a:r>
            <a:r>
              <a:rPr lang="pt-BR" sz="2400" dirty="0" err="1">
                <a:ea typeface="+mn-lt"/>
                <a:cs typeface="+mn-lt"/>
              </a:rPr>
              <a:t>so</a:t>
            </a:r>
            <a:r>
              <a:rPr lang="pt-BR" sz="2400" dirty="0">
                <a:ea typeface="+mn-lt"/>
                <a:cs typeface="+mn-lt"/>
              </a:rPr>
              <a:t> </a:t>
            </a:r>
            <a:r>
              <a:rPr lang="pt-BR" sz="2400" dirty="0" err="1">
                <a:ea typeface="+mn-lt"/>
                <a:cs typeface="+mn-lt"/>
              </a:rPr>
              <a:t>on</a:t>
            </a:r>
            <a:r>
              <a:rPr lang="pt-BR" sz="2400" dirty="0">
                <a:ea typeface="+mn-lt"/>
                <a:cs typeface="+mn-lt"/>
              </a:rPr>
              <a:t>.</a:t>
            </a:r>
            <a:endParaRPr lang="pt-BR" sz="2400" dirty="0">
              <a:cs typeface="Calibri"/>
            </a:endParaRPr>
          </a:p>
          <a:p>
            <a:pPr marL="0" indent="0">
              <a:buNone/>
            </a:pPr>
            <a:r>
              <a:rPr lang="pt-BR" sz="2400" dirty="0">
                <a:ea typeface="+mn-lt"/>
                <a:cs typeface="+mn-lt"/>
              </a:rPr>
              <a:t>In </a:t>
            </a:r>
            <a:r>
              <a:rPr lang="pt-BR" sz="2400" dirty="0" err="1">
                <a:ea typeface="+mn-lt"/>
                <a:cs typeface="+mn-lt"/>
              </a:rPr>
              <a:t>the</a:t>
            </a:r>
            <a:r>
              <a:rPr lang="pt-BR" sz="2400" dirty="0">
                <a:ea typeface="+mn-lt"/>
                <a:cs typeface="+mn-lt"/>
              </a:rPr>
              <a:t> case </a:t>
            </a:r>
            <a:r>
              <a:rPr lang="pt-BR" sz="2400" dirty="0" err="1">
                <a:ea typeface="+mn-lt"/>
                <a:cs typeface="+mn-lt"/>
              </a:rPr>
              <a:t>of</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Orbit</a:t>
            </a:r>
            <a:r>
              <a:rPr lang="pt-BR" sz="2400" dirty="0">
                <a:ea typeface="+mn-lt"/>
                <a:cs typeface="+mn-lt"/>
              </a:rPr>
              <a:t> </a:t>
            </a:r>
            <a:r>
              <a:rPr lang="pt-BR" sz="2400" dirty="0" err="1">
                <a:ea typeface="+mn-lt"/>
                <a:cs typeface="+mn-lt"/>
              </a:rPr>
              <a:t>column</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create</a:t>
            </a:r>
            <a:r>
              <a:rPr lang="pt-BR" sz="2400" dirty="0">
                <a:ea typeface="+mn-lt"/>
                <a:cs typeface="+mn-lt"/>
              </a:rPr>
              <a:t> </a:t>
            </a:r>
            <a:r>
              <a:rPr lang="pt-BR" sz="2400" dirty="0" err="1">
                <a:ea typeface="+mn-lt"/>
                <a:cs typeface="+mn-lt"/>
              </a:rPr>
              <a:t>sub-columns</a:t>
            </a:r>
            <a:r>
              <a:rPr lang="pt-BR" sz="2400" dirty="0">
                <a:ea typeface="+mn-lt"/>
                <a:cs typeface="+mn-lt"/>
              </a:rPr>
              <a:t> for </a:t>
            </a:r>
            <a:r>
              <a:rPr lang="pt-BR" sz="2400" dirty="0" err="1">
                <a:ea typeface="+mn-lt"/>
                <a:cs typeface="+mn-lt"/>
              </a:rPr>
              <a:t>each</a:t>
            </a:r>
            <a:r>
              <a:rPr lang="pt-BR" sz="2400" dirty="0">
                <a:ea typeface="+mn-lt"/>
                <a:cs typeface="+mn-lt"/>
              </a:rPr>
              <a:t> </a:t>
            </a:r>
            <a:r>
              <a:rPr lang="pt-BR" sz="2400" dirty="0" err="1">
                <a:ea typeface="+mn-lt"/>
                <a:cs typeface="+mn-lt"/>
              </a:rPr>
              <a:t>orbit</a:t>
            </a:r>
            <a:r>
              <a:rPr lang="pt-BR" sz="2400" dirty="0">
                <a:ea typeface="+mn-lt"/>
                <a:cs typeface="+mn-lt"/>
              </a:rPr>
              <a:t>, </a:t>
            </a:r>
            <a:r>
              <a:rPr lang="pt-BR" sz="2400" dirty="0" err="1">
                <a:ea typeface="+mn-lt"/>
                <a:cs typeface="+mn-lt"/>
              </a:rPr>
              <a:t>so</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orbit</a:t>
            </a:r>
            <a:r>
              <a:rPr lang="pt-BR" sz="2400" dirty="0">
                <a:ea typeface="+mn-lt"/>
                <a:cs typeface="+mn-lt"/>
              </a:rPr>
              <a:t> </a:t>
            </a:r>
            <a:r>
              <a:rPr lang="pt-BR" sz="2400" dirty="0" err="1">
                <a:ea typeface="+mn-lt"/>
                <a:cs typeface="+mn-lt"/>
              </a:rPr>
              <a:t>column</a:t>
            </a:r>
            <a:r>
              <a:rPr lang="pt-BR" sz="2400" dirty="0">
                <a:ea typeface="+mn-lt"/>
                <a:cs typeface="+mn-lt"/>
              </a:rPr>
              <a:t> </a:t>
            </a:r>
            <a:r>
              <a:rPr lang="pt-BR" sz="2400" dirty="0" err="1">
                <a:ea typeface="+mn-lt"/>
                <a:cs typeface="+mn-lt"/>
              </a:rPr>
              <a:t>was</a:t>
            </a:r>
            <a:r>
              <a:rPr lang="pt-BR" sz="2400" dirty="0">
                <a:ea typeface="+mn-lt"/>
                <a:cs typeface="+mn-lt"/>
              </a:rPr>
              <a:t> </a:t>
            </a:r>
            <a:r>
              <a:rPr lang="pt-BR" sz="2400" dirty="0" err="1">
                <a:ea typeface="+mn-lt"/>
                <a:cs typeface="+mn-lt"/>
              </a:rPr>
              <a:t>divided</a:t>
            </a:r>
            <a:r>
              <a:rPr lang="pt-BR" sz="2400" dirty="0">
                <a:ea typeface="+mn-lt"/>
                <a:cs typeface="+mn-lt"/>
              </a:rPr>
              <a:t> </a:t>
            </a:r>
            <a:r>
              <a:rPr lang="pt-BR" sz="2400" dirty="0" err="1">
                <a:ea typeface="+mn-lt"/>
                <a:cs typeface="+mn-lt"/>
              </a:rPr>
              <a:t>into</a:t>
            </a:r>
            <a:r>
              <a:rPr lang="pt-BR" sz="2400" dirty="0">
                <a:ea typeface="+mn-lt"/>
                <a:cs typeface="+mn-lt"/>
              </a:rPr>
              <a:t> a </a:t>
            </a:r>
            <a:r>
              <a:rPr lang="pt-BR" sz="2400" dirty="0" err="1">
                <a:ea typeface="+mn-lt"/>
                <a:cs typeface="+mn-lt"/>
              </a:rPr>
              <a:t>column</a:t>
            </a:r>
            <a:r>
              <a:rPr lang="pt-BR" sz="2400" dirty="0">
                <a:ea typeface="+mn-lt"/>
                <a:cs typeface="+mn-lt"/>
              </a:rPr>
              <a:t> for </a:t>
            </a:r>
            <a:r>
              <a:rPr lang="pt-BR" sz="2400" dirty="0" err="1">
                <a:ea typeface="+mn-lt"/>
                <a:cs typeface="+mn-lt"/>
              </a:rPr>
              <a:t>each</a:t>
            </a:r>
            <a:r>
              <a:rPr lang="pt-BR" sz="2400" dirty="0">
                <a:ea typeface="+mn-lt"/>
                <a:cs typeface="+mn-lt"/>
              </a:rPr>
              <a:t> </a:t>
            </a:r>
            <a:r>
              <a:rPr lang="pt-BR" sz="2400" dirty="0" err="1">
                <a:ea typeface="+mn-lt"/>
                <a:cs typeface="+mn-lt"/>
              </a:rPr>
              <a:t>orbit</a:t>
            </a:r>
            <a:r>
              <a:rPr lang="pt-BR" sz="2400" dirty="0">
                <a:ea typeface="+mn-lt"/>
                <a:cs typeface="+mn-lt"/>
              </a:rPr>
              <a:t>, </a:t>
            </a:r>
            <a:r>
              <a:rPr lang="pt-BR" sz="2400" dirty="0" err="1">
                <a:ea typeface="+mn-lt"/>
                <a:cs typeface="+mn-lt"/>
              </a:rPr>
              <a:t>and</a:t>
            </a:r>
            <a:r>
              <a:rPr lang="pt-BR" sz="2400" dirty="0">
                <a:ea typeface="+mn-lt"/>
                <a:cs typeface="+mn-lt"/>
              </a:rPr>
              <a:t> </a:t>
            </a:r>
            <a:r>
              <a:rPr lang="pt-BR" sz="2400" dirty="0" err="1">
                <a:ea typeface="+mn-lt"/>
                <a:cs typeface="+mn-lt"/>
              </a:rPr>
              <a:t>if</a:t>
            </a:r>
            <a:r>
              <a:rPr lang="pt-BR" sz="2400" dirty="0">
                <a:ea typeface="+mn-lt"/>
                <a:cs typeface="+mn-lt"/>
              </a:rPr>
              <a:t> </a:t>
            </a:r>
            <a:r>
              <a:rPr lang="pt-BR" sz="2400" dirty="0" err="1">
                <a:ea typeface="+mn-lt"/>
                <a:cs typeface="+mn-lt"/>
              </a:rPr>
              <a:t>this</a:t>
            </a:r>
            <a:r>
              <a:rPr lang="pt-BR" sz="2400" dirty="0">
                <a:ea typeface="+mn-lt"/>
                <a:cs typeface="+mn-lt"/>
              </a:rPr>
              <a:t> </a:t>
            </a:r>
            <a:r>
              <a:rPr lang="pt-BR" sz="2400" dirty="0" err="1">
                <a:ea typeface="+mn-lt"/>
                <a:cs typeface="+mn-lt"/>
              </a:rPr>
              <a:t>orbit</a:t>
            </a:r>
            <a:r>
              <a:rPr lang="pt-BR" sz="2400" dirty="0">
                <a:ea typeface="+mn-lt"/>
                <a:cs typeface="+mn-lt"/>
              </a:rPr>
              <a:t> </a:t>
            </a:r>
            <a:r>
              <a:rPr lang="pt-BR" sz="2400" dirty="0" err="1">
                <a:ea typeface="+mn-lt"/>
                <a:cs typeface="+mn-lt"/>
              </a:rPr>
              <a:t>is</a:t>
            </a:r>
            <a:r>
              <a:rPr lang="pt-BR" sz="2400" dirty="0">
                <a:ea typeface="+mn-lt"/>
                <a:cs typeface="+mn-lt"/>
              </a:rPr>
              <a:t> </a:t>
            </a:r>
            <a:r>
              <a:rPr lang="pt-BR" sz="2400" dirty="0" err="1">
                <a:ea typeface="+mn-lt"/>
                <a:cs typeface="+mn-lt"/>
              </a:rPr>
              <a:t>the</a:t>
            </a:r>
            <a:r>
              <a:rPr lang="pt-BR" sz="2400" dirty="0">
                <a:ea typeface="+mn-lt"/>
                <a:cs typeface="+mn-lt"/>
              </a:rPr>
              <a:t> target </a:t>
            </a:r>
            <a:r>
              <a:rPr lang="pt-BR" sz="2400" dirty="0" err="1">
                <a:ea typeface="+mn-lt"/>
                <a:cs typeface="+mn-lt"/>
              </a:rPr>
              <a:t>of</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mission</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column</a:t>
            </a:r>
            <a:r>
              <a:rPr lang="pt-BR" sz="2400" dirty="0">
                <a:ea typeface="+mn-lt"/>
                <a:cs typeface="+mn-lt"/>
              </a:rPr>
              <a:t> </a:t>
            </a:r>
            <a:r>
              <a:rPr lang="pt-BR" sz="2400" dirty="0" err="1">
                <a:ea typeface="+mn-lt"/>
                <a:cs typeface="+mn-lt"/>
              </a:rPr>
              <a:t>will</a:t>
            </a:r>
            <a:r>
              <a:rPr lang="pt-BR" sz="2400" dirty="0">
                <a:ea typeface="+mn-lt"/>
                <a:cs typeface="+mn-lt"/>
              </a:rPr>
              <a:t> </a:t>
            </a:r>
            <a:r>
              <a:rPr lang="pt-BR" sz="2400" dirty="0" err="1">
                <a:ea typeface="+mn-lt"/>
                <a:cs typeface="+mn-lt"/>
              </a:rPr>
              <a:t>have</a:t>
            </a:r>
            <a:r>
              <a:rPr lang="pt-BR" sz="2400" dirty="0">
                <a:ea typeface="+mn-lt"/>
                <a:cs typeface="+mn-lt"/>
              </a:rPr>
              <a:t> a 1, </a:t>
            </a:r>
            <a:r>
              <a:rPr lang="pt-BR" sz="2400" dirty="0" err="1">
                <a:ea typeface="+mn-lt"/>
                <a:cs typeface="+mn-lt"/>
              </a:rPr>
              <a:t>if</a:t>
            </a:r>
            <a:r>
              <a:rPr lang="pt-BR" sz="2400" dirty="0">
                <a:ea typeface="+mn-lt"/>
                <a:cs typeface="+mn-lt"/>
              </a:rPr>
              <a:t> it does </a:t>
            </a:r>
            <a:r>
              <a:rPr lang="pt-BR" sz="2400" dirty="0" err="1">
                <a:ea typeface="+mn-lt"/>
                <a:cs typeface="+mn-lt"/>
              </a:rPr>
              <a:t>not</a:t>
            </a:r>
            <a:r>
              <a:rPr lang="pt-BR" sz="2400" dirty="0">
                <a:ea typeface="+mn-lt"/>
                <a:cs typeface="+mn-lt"/>
              </a:rPr>
              <a:t> </a:t>
            </a:r>
            <a:r>
              <a:rPr lang="pt-BR" sz="2400" dirty="0" err="1">
                <a:ea typeface="+mn-lt"/>
                <a:cs typeface="+mn-lt"/>
              </a:rPr>
              <a:t>have</a:t>
            </a:r>
            <a:r>
              <a:rPr lang="pt-BR" sz="2400" dirty="0">
                <a:ea typeface="+mn-lt"/>
                <a:cs typeface="+mn-lt"/>
              </a:rPr>
              <a:t> a 0. </a:t>
            </a:r>
            <a:r>
              <a:rPr lang="pt-BR" sz="2400" dirty="0" err="1">
                <a:ea typeface="+mn-lt"/>
                <a:cs typeface="+mn-lt"/>
              </a:rPr>
              <a:t>See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result</a:t>
            </a:r>
            <a:r>
              <a:rPr lang="pt-BR" sz="2400" dirty="0">
                <a:ea typeface="+mn-lt"/>
                <a:cs typeface="+mn-lt"/>
              </a:rPr>
              <a:t> </a:t>
            </a:r>
            <a:r>
              <a:rPr lang="pt-BR" sz="2400" dirty="0" err="1">
                <a:ea typeface="+mn-lt"/>
                <a:cs typeface="+mn-lt"/>
              </a:rPr>
              <a:t>below</a:t>
            </a:r>
            <a:r>
              <a:rPr lang="pt-BR" sz="2400" dirty="0">
                <a:ea typeface="+mn-lt"/>
                <a:cs typeface="+mn-lt"/>
              </a:rPr>
              <a:t>:</a:t>
            </a:r>
            <a:endParaRPr lang="pt-BR" sz="2400" dirty="0"/>
          </a:p>
        </p:txBody>
      </p:sp>
      <p:cxnSp>
        <p:nvCxnSpPr>
          <p:cNvPr id="5" name="Conector de Seta Reta 4">
            <a:extLst>
              <a:ext uri="{FF2B5EF4-FFF2-40B4-BE49-F238E27FC236}">
                <a16:creationId xmlns:a16="http://schemas.microsoft.com/office/drawing/2014/main" id="{A7C8765B-42C3-4803-AC41-5B9D24CA49B3}"/>
              </a:ext>
            </a:extLst>
          </p:cNvPr>
          <p:cNvCxnSpPr/>
          <p:nvPr/>
        </p:nvCxnSpPr>
        <p:spPr>
          <a:xfrm flipV="1">
            <a:off x="577970" y="297611"/>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Tabela&#10;&#10;Descrição gerada automaticamente">
            <a:extLst>
              <a:ext uri="{FF2B5EF4-FFF2-40B4-BE49-F238E27FC236}">
                <a16:creationId xmlns:a16="http://schemas.microsoft.com/office/drawing/2014/main" id="{D7BD71DD-830E-470E-9C70-440104D16CD0}"/>
              </a:ext>
            </a:extLst>
          </p:cNvPr>
          <p:cNvPicPr>
            <a:picLocks noChangeAspect="1"/>
          </p:cNvPicPr>
          <p:nvPr/>
        </p:nvPicPr>
        <p:blipFill>
          <a:blip r:embed="rId2"/>
          <a:stretch>
            <a:fillRect/>
          </a:stretch>
        </p:blipFill>
        <p:spPr>
          <a:xfrm>
            <a:off x="1826079" y="3871739"/>
            <a:ext cx="7151914" cy="2842877"/>
          </a:xfrm>
          <a:prstGeom prst="rect">
            <a:avLst/>
          </a:prstGeom>
        </p:spPr>
      </p:pic>
    </p:spTree>
    <p:extLst>
      <p:ext uri="{BB962C8B-B14F-4D97-AF65-F5344CB8AC3E}">
        <p14:creationId xmlns:p14="http://schemas.microsoft.com/office/powerpoint/2010/main" val="1505586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7E8FD35-8E5E-412E-8476-1A623515BE06}"/>
              </a:ext>
            </a:extLst>
          </p:cNvPr>
          <p:cNvSpPr>
            <a:spLocks noGrp="1"/>
          </p:cNvSpPr>
          <p:nvPr>
            <p:ph idx="1"/>
          </p:nvPr>
        </p:nvSpPr>
        <p:spPr>
          <a:xfrm>
            <a:off x="402772" y="369661"/>
            <a:ext cx="11563350" cy="4351338"/>
          </a:xfrm>
        </p:spPr>
        <p:txBody>
          <a:bodyPr lIns="91440" tIns="45720" rIns="91440" bIns="45720" anchor="t"/>
          <a:lstStyle/>
          <a:p>
            <a:pPr>
              <a:buNone/>
            </a:pPr>
            <a:r>
              <a:rPr lang="pt-BR" sz="2200" dirty="0">
                <a:ea typeface="+mn-lt"/>
                <a:cs typeface="+mn-lt"/>
              </a:rPr>
              <a:t>The </a:t>
            </a:r>
            <a:r>
              <a:rPr lang="pt-BR" sz="2200" dirty="0" err="1">
                <a:ea typeface="+mn-lt"/>
                <a:cs typeface="+mn-lt"/>
              </a:rPr>
              <a:t>last</a:t>
            </a:r>
            <a:r>
              <a:rPr lang="pt-BR" sz="2200" dirty="0">
                <a:ea typeface="+mn-lt"/>
                <a:cs typeface="+mn-lt"/>
              </a:rPr>
              <a:t> </a:t>
            </a:r>
            <a:r>
              <a:rPr lang="pt-BR" sz="2200" dirty="0" err="1">
                <a:ea typeface="+mn-lt"/>
                <a:cs typeface="+mn-lt"/>
              </a:rPr>
              <a:t>step</a:t>
            </a:r>
            <a:r>
              <a:rPr lang="pt-BR" sz="2200" dirty="0">
                <a:ea typeface="+mn-lt"/>
                <a:cs typeface="+mn-lt"/>
              </a:rPr>
              <a:t> </a:t>
            </a:r>
            <a:r>
              <a:rPr lang="pt-BR" sz="2200" dirty="0" err="1">
                <a:ea typeface="+mn-lt"/>
                <a:cs typeface="+mn-lt"/>
              </a:rPr>
              <a:t>of</a:t>
            </a:r>
            <a:r>
              <a:rPr lang="pt-BR" sz="2200" dirty="0">
                <a:ea typeface="+mn-lt"/>
                <a:cs typeface="+mn-lt"/>
              </a:rPr>
              <a:t> </a:t>
            </a:r>
            <a:r>
              <a:rPr lang="pt-BR" sz="2200" dirty="0" err="1">
                <a:ea typeface="+mn-lt"/>
                <a:cs typeface="+mn-lt"/>
              </a:rPr>
              <a:t>preparing</a:t>
            </a:r>
            <a:r>
              <a:rPr lang="pt-BR" sz="2200" dirty="0">
                <a:ea typeface="+mn-lt"/>
                <a:cs typeface="+mn-lt"/>
              </a:rPr>
              <a:t> </a:t>
            </a:r>
            <a:r>
              <a:rPr lang="pt-BR" sz="2200" dirty="0" err="1">
                <a:ea typeface="+mn-lt"/>
                <a:cs typeface="+mn-lt"/>
              </a:rPr>
              <a:t>the</a:t>
            </a:r>
            <a:r>
              <a:rPr lang="pt-BR" sz="2200" dirty="0">
                <a:ea typeface="+mn-lt"/>
                <a:cs typeface="+mn-lt"/>
              </a:rPr>
              <a:t> data for use in </a:t>
            </a:r>
            <a:r>
              <a:rPr lang="pt-BR" sz="2200" dirty="0" err="1">
                <a:ea typeface="+mn-lt"/>
                <a:cs typeface="+mn-lt"/>
              </a:rPr>
              <a:t>the</a:t>
            </a:r>
            <a:r>
              <a:rPr lang="pt-BR" sz="2200" dirty="0">
                <a:ea typeface="+mn-lt"/>
                <a:cs typeface="+mn-lt"/>
              </a:rPr>
              <a:t> models </a:t>
            </a:r>
            <a:r>
              <a:rPr lang="pt-BR" sz="2200" dirty="0" err="1">
                <a:ea typeface="+mn-lt"/>
                <a:cs typeface="+mn-lt"/>
              </a:rPr>
              <a:t>is</a:t>
            </a:r>
            <a:r>
              <a:rPr lang="pt-BR" sz="2200" dirty="0">
                <a:ea typeface="+mn-lt"/>
                <a:cs typeface="+mn-lt"/>
              </a:rPr>
              <a:t> </a:t>
            </a:r>
            <a:r>
              <a:rPr lang="pt-BR" sz="2200" dirty="0" err="1">
                <a:ea typeface="+mn-lt"/>
                <a:cs typeface="+mn-lt"/>
              </a:rPr>
              <a:t>called</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StandScaler</a:t>
            </a:r>
            <a:r>
              <a:rPr lang="pt-BR" sz="2200" dirty="0">
                <a:ea typeface="+mn-lt"/>
                <a:cs typeface="+mn-lt"/>
              </a:rPr>
              <a:t>. </a:t>
            </a:r>
            <a:r>
              <a:rPr lang="pt-BR" sz="2200" dirty="0" err="1">
                <a:ea typeface="+mn-lt"/>
                <a:cs typeface="+mn-lt"/>
              </a:rPr>
              <a:t>Notice</a:t>
            </a:r>
            <a:r>
              <a:rPr lang="pt-BR" sz="2200" dirty="0">
                <a:ea typeface="+mn-lt"/>
                <a:cs typeface="+mn-lt"/>
              </a:rPr>
              <a:t> in </a:t>
            </a:r>
            <a:r>
              <a:rPr lang="pt-BR" sz="2200" dirty="0" err="1">
                <a:ea typeface="+mn-lt"/>
                <a:cs typeface="+mn-lt"/>
              </a:rPr>
              <a:t>the</a:t>
            </a:r>
            <a:r>
              <a:rPr lang="pt-BR" sz="2200" dirty="0">
                <a:ea typeface="+mn-lt"/>
                <a:cs typeface="+mn-lt"/>
              </a:rPr>
              <a:t> figure </a:t>
            </a:r>
            <a:r>
              <a:rPr lang="pt-BR" sz="2200" dirty="0" err="1">
                <a:ea typeface="+mn-lt"/>
                <a:cs typeface="+mn-lt"/>
              </a:rPr>
              <a:t>above</a:t>
            </a:r>
            <a:r>
              <a:rPr lang="pt-BR" sz="2200" dirty="0">
                <a:ea typeface="+mn-lt"/>
                <a:cs typeface="+mn-lt"/>
              </a:rPr>
              <a:t> </a:t>
            </a:r>
            <a:r>
              <a:rPr lang="pt-BR" sz="2200" dirty="0" err="1">
                <a:ea typeface="+mn-lt"/>
                <a:cs typeface="+mn-lt"/>
              </a:rPr>
              <a:t>how</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scale</a:t>
            </a:r>
            <a:r>
              <a:rPr lang="pt-BR" sz="2200" dirty="0">
                <a:ea typeface="+mn-lt"/>
                <a:cs typeface="+mn-lt"/>
              </a:rPr>
              <a:t> </a:t>
            </a:r>
            <a:r>
              <a:rPr lang="pt-BR" sz="2200" dirty="0" err="1">
                <a:ea typeface="+mn-lt"/>
                <a:cs typeface="+mn-lt"/>
              </a:rPr>
              <a:t>of</a:t>
            </a:r>
            <a:r>
              <a:rPr lang="pt-BR" sz="2200" dirty="0">
                <a:ea typeface="+mn-lt"/>
                <a:cs typeface="+mn-lt"/>
              </a:rPr>
              <a:t> </a:t>
            </a:r>
            <a:r>
              <a:rPr lang="pt-BR" sz="2200" dirty="0" err="1">
                <a:ea typeface="+mn-lt"/>
                <a:cs typeface="+mn-lt"/>
              </a:rPr>
              <a:t>values</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very</a:t>
            </a:r>
            <a:r>
              <a:rPr lang="pt-BR" sz="2200" dirty="0">
                <a:ea typeface="+mn-lt"/>
                <a:cs typeface="+mn-lt"/>
              </a:rPr>
              <a:t> </a:t>
            </a:r>
            <a:r>
              <a:rPr lang="pt-BR" sz="2200" dirty="0" err="1">
                <a:ea typeface="+mn-lt"/>
                <a:cs typeface="+mn-lt"/>
              </a:rPr>
              <a:t>disproportionate</a:t>
            </a:r>
            <a:r>
              <a:rPr lang="pt-BR" sz="2200" dirty="0">
                <a:ea typeface="+mn-lt"/>
                <a:cs typeface="+mn-lt"/>
              </a:rPr>
              <a:t>.</a:t>
            </a:r>
            <a:endParaRPr lang="pt-BR" sz="2200">
              <a:cs typeface="Calibri"/>
            </a:endParaRPr>
          </a:p>
          <a:p>
            <a:pPr>
              <a:buNone/>
            </a:pPr>
            <a:r>
              <a:rPr lang="pt-BR" sz="2200" dirty="0">
                <a:ea typeface="+mn-lt"/>
                <a:cs typeface="+mn-lt"/>
              </a:rPr>
              <a:t>The "</a:t>
            </a:r>
            <a:r>
              <a:rPr lang="pt-BR" sz="2200" dirty="0" err="1">
                <a:ea typeface="+mn-lt"/>
                <a:cs typeface="+mn-lt"/>
              </a:rPr>
              <a:t>Payload</a:t>
            </a:r>
            <a:r>
              <a:rPr lang="pt-BR" sz="2200" dirty="0">
                <a:ea typeface="+mn-lt"/>
                <a:cs typeface="+mn-lt"/>
              </a:rPr>
              <a:t> Mass" </a:t>
            </a:r>
            <a:r>
              <a:rPr lang="pt-BR" sz="2200" dirty="0" err="1">
                <a:ea typeface="+mn-lt"/>
                <a:cs typeface="+mn-lt"/>
              </a:rPr>
              <a:t>column</a:t>
            </a:r>
            <a:r>
              <a:rPr lang="pt-BR" sz="2200" dirty="0">
                <a:ea typeface="+mn-lt"/>
                <a:cs typeface="+mn-lt"/>
              </a:rPr>
              <a:t> </a:t>
            </a:r>
            <a:r>
              <a:rPr lang="pt-BR" sz="2200" dirty="0" err="1">
                <a:ea typeface="+mn-lt"/>
                <a:cs typeface="+mn-lt"/>
              </a:rPr>
              <a:t>has</a:t>
            </a:r>
            <a:r>
              <a:rPr lang="pt-BR" sz="2200" dirty="0">
                <a:ea typeface="+mn-lt"/>
                <a:cs typeface="+mn-lt"/>
              </a:rPr>
              <a:t> </a:t>
            </a:r>
            <a:r>
              <a:rPr lang="pt-BR" sz="2200" dirty="0" err="1">
                <a:ea typeface="+mn-lt"/>
                <a:cs typeface="+mn-lt"/>
              </a:rPr>
              <a:t>values</a:t>
            </a:r>
            <a:r>
              <a:rPr lang="pt-BR" sz="2200" dirty="0">
                <a:ea typeface="+mn-lt"/>
                <a:cs typeface="+mn-lt"/>
              </a:rPr>
              <a:t> </a:t>
            </a:r>
            <a:r>
              <a:rPr lang="pt-BR" sz="2200" dirty="0" err="1">
                <a:ea typeface="+mn-lt"/>
                <a:cs typeface="+mn-lt"/>
              </a:rPr>
              <a:t>up</a:t>
            </a:r>
            <a:r>
              <a:rPr lang="pt-BR" sz="2200" dirty="0">
                <a:ea typeface="+mn-lt"/>
                <a:cs typeface="+mn-lt"/>
              </a:rPr>
              <a:t> </a:t>
            </a:r>
            <a:r>
              <a:rPr lang="pt-BR" sz="2200" dirty="0" err="1">
                <a:ea typeface="+mn-lt"/>
                <a:cs typeface="+mn-lt"/>
              </a:rPr>
              <a:t>to</a:t>
            </a:r>
            <a:r>
              <a:rPr lang="pt-BR" sz="2200" dirty="0">
                <a:ea typeface="+mn-lt"/>
                <a:cs typeface="+mn-lt"/>
              </a:rPr>
              <a:t> 6104.959412 Kg, </a:t>
            </a:r>
            <a:r>
              <a:rPr lang="pt-BR" sz="2200" dirty="0" err="1">
                <a:ea typeface="+mn-lt"/>
                <a:cs typeface="+mn-lt"/>
              </a:rPr>
              <a:t>while</a:t>
            </a:r>
            <a:r>
              <a:rPr lang="pt-BR" sz="2200" dirty="0">
                <a:ea typeface="+mn-lt"/>
                <a:cs typeface="+mn-lt"/>
              </a:rPr>
              <a:t> </a:t>
            </a:r>
            <a:r>
              <a:rPr lang="pt-BR" sz="2200" dirty="0" err="1">
                <a:ea typeface="+mn-lt"/>
                <a:cs typeface="+mn-lt"/>
              </a:rPr>
              <a:t>other</a:t>
            </a:r>
            <a:r>
              <a:rPr lang="pt-BR" sz="2200" dirty="0">
                <a:ea typeface="+mn-lt"/>
                <a:cs typeface="+mn-lt"/>
              </a:rPr>
              <a:t> </a:t>
            </a:r>
            <a:r>
              <a:rPr lang="pt-BR" sz="2200" dirty="0" err="1">
                <a:ea typeface="+mn-lt"/>
                <a:cs typeface="+mn-lt"/>
              </a:rPr>
              <a:t>columns</a:t>
            </a:r>
            <a:r>
              <a:rPr lang="pt-BR" sz="2200" dirty="0">
                <a:ea typeface="+mn-lt"/>
                <a:cs typeface="+mn-lt"/>
              </a:rPr>
              <a:t> </a:t>
            </a:r>
            <a:r>
              <a:rPr lang="pt-BR" sz="2200" dirty="0" err="1">
                <a:ea typeface="+mn-lt"/>
                <a:cs typeface="+mn-lt"/>
              </a:rPr>
              <a:t>such</a:t>
            </a:r>
            <a:r>
              <a:rPr lang="pt-BR" sz="2200" dirty="0">
                <a:ea typeface="+mn-lt"/>
                <a:cs typeface="+mn-lt"/>
              </a:rPr>
              <a:t> as </a:t>
            </a:r>
            <a:r>
              <a:rPr lang="pt-BR" sz="2200" dirty="0" err="1">
                <a:ea typeface="+mn-lt"/>
                <a:cs typeface="+mn-lt"/>
              </a:rPr>
              <a:t>orbits</a:t>
            </a:r>
            <a:r>
              <a:rPr lang="pt-BR" sz="2200" dirty="0">
                <a:ea typeface="+mn-lt"/>
                <a:cs typeface="+mn-lt"/>
              </a:rPr>
              <a:t> </a:t>
            </a:r>
            <a:r>
              <a:rPr lang="pt-BR" sz="2200" dirty="0" err="1">
                <a:ea typeface="+mn-lt"/>
                <a:cs typeface="+mn-lt"/>
              </a:rPr>
              <a:t>vary</a:t>
            </a:r>
            <a:r>
              <a:rPr lang="pt-BR" sz="2200" dirty="0">
                <a:ea typeface="+mn-lt"/>
                <a:cs typeface="+mn-lt"/>
              </a:rPr>
              <a:t> </a:t>
            </a:r>
            <a:r>
              <a:rPr lang="pt-BR" sz="2200" dirty="0" err="1">
                <a:ea typeface="+mn-lt"/>
                <a:cs typeface="+mn-lt"/>
              </a:rPr>
              <a:t>between</a:t>
            </a:r>
            <a:r>
              <a:rPr lang="pt-BR" sz="2200" dirty="0">
                <a:ea typeface="+mn-lt"/>
                <a:cs typeface="+mn-lt"/>
              </a:rPr>
              <a:t> 0 </a:t>
            </a:r>
            <a:r>
              <a:rPr lang="pt-BR" sz="2200" dirty="0" err="1">
                <a:ea typeface="+mn-lt"/>
                <a:cs typeface="+mn-lt"/>
              </a:rPr>
              <a:t>and</a:t>
            </a:r>
            <a:r>
              <a:rPr lang="pt-BR" sz="2200" dirty="0">
                <a:ea typeface="+mn-lt"/>
                <a:cs typeface="+mn-lt"/>
              </a:rPr>
              <a:t> 1.</a:t>
            </a:r>
            <a:endParaRPr lang="pt-BR" sz="2200">
              <a:cs typeface="Calibri"/>
            </a:endParaRPr>
          </a:p>
          <a:p>
            <a:pPr>
              <a:buNone/>
            </a:pPr>
            <a:r>
              <a:rPr lang="pt-BR" sz="2200" dirty="0" err="1">
                <a:ea typeface="+mn-lt"/>
                <a:cs typeface="+mn-lt"/>
              </a:rPr>
              <a:t>This</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harmful</a:t>
            </a:r>
            <a:r>
              <a:rPr lang="pt-BR" sz="2200" dirty="0">
                <a:ea typeface="+mn-lt"/>
                <a:cs typeface="+mn-lt"/>
              </a:rPr>
              <a:t> </a:t>
            </a:r>
            <a:r>
              <a:rPr lang="pt-BR" sz="2200" dirty="0" err="1">
                <a:ea typeface="+mn-lt"/>
                <a:cs typeface="+mn-lt"/>
              </a:rPr>
              <a:t>because</a:t>
            </a:r>
            <a:r>
              <a:rPr lang="pt-BR" sz="2200" dirty="0">
                <a:ea typeface="+mn-lt"/>
                <a:cs typeface="+mn-lt"/>
              </a:rPr>
              <a:t> </a:t>
            </a:r>
            <a:r>
              <a:rPr lang="pt-BR" sz="2200" dirty="0" err="1">
                <a:ea typeface="+mn-lt"/>
                <a:cs typeface="+mn-lt"/>
              </a:rPr>
              <a:t>at</a:t>
            </a:r>
            <a:r>
              <a:rPr lang="pt-BR" sz="2200" dirty="0">
                <a:ea typeface="+mn-lt"/>
                <a:cs typeface="+mn-lt"/>
              </a:rPr>
              <a:t> </a:t>
            </a:r>
            <a:r>
              <a:rPr lang="pt-BR" sz="2200" dirty="0" err="1">
                <a:ea typeface="+mn-lt"/>
                <a:cs typeface="+mn-lt"/>
              </a:rPr>
              <a:t>the</a:t>
            </a:r>
            <a:r>
              <a:rPr lang="pt-BR" sz="2200" dirty="0">
                <a:ea typeface="+mn-lt"/>
                <a:cs typeface="+mn-lt"/>
              </a:rPr>
              <a:t> time </a:t>
            </a:r>
            <a:r>
              <a:rPr lang="pt-BR" sz="2200" dirty="0" err="1">
                <a:ea typeface="+mn-lt"/>
                <a:cs typeface="+mn-lt"/>
              </a:rPr>
              <a:t>of</a:t>
            </a:r>
            <a:r>
              <a:rPr lang="pt-BR" sz="2200" dirty="0">
                <a:ea typeface="+mn-lt"/>
                <a:cs typeface="+mn-lt"/>
              </a:rPr>
              <a:t> </a:t>
            </a:r>
            <a:r>
              <a:rPr lang="pt-BR" sz="2200" dirty="0" err="1">
                <a:ea typeface="+mn-lt"/>
                <a:cs typeface="+mn-lt"/>
              </a:rPr>
              <a:t>mathematical</a:t>
            </a:r>
            <a:r>
              <a:rPr lang="pt-BR" sz="2200" dirty="0">
                <a:ea typeface="+mn-lt"/>
                <a:cs typeface="+mn-lt"/>
              </a:rPr>
              <a:t> </a:t>
            </a:r>
            <a:r>
              <a:rPr lang="pt-BR" sz="2200" dirty="0" err="1">
                <a:ea typeface="+mn-lt"/>
                <a:cs typeface="+mn-lt"/>
              </a:rPr>
              <a:t>calculations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Pay</a:t>
            </a:r>
            <a:r>
              <a:rPr lang="pt-BR" sz="2200" dirty="0">
                <a:ea typeface="+mn-lt"/>
                <a:cs typeface="+mn-lt"/>
              </a:rPr>
              <a:t> </a:t>
            </a:r>
            <a:r>
              <a:rPr lang="pt-BR" sz="2200" dirty="0" err="1">
                <a:ea typeface="+mn-lt"/>
                <a:cs typeface="+mn-lt"/>
              </a:rPr>
              <a:t>load</a:t>
            </a:r>
            <a:r>
              <a:rPr lang="pt-BR" sz="2200" dirty="0">
                <a:ea typeface="+mn-lt"/>
                <a:cs typeface="+mn-lt"/>
              </a:rPr>
              <a:t> </a:t>
            </a:r>
            <a:r>
              <a:rPr lang="pt-BR" sz="2200" dirty="0" err="1">
                <a:ea typeface="+mn-lt"/>
                <a:cs typeface="+mn-lt"/>
              </a:rPr>
              <a:t>column</a:t>
            </a:r>
            <a:r>
              <a:rPr lang="pt-BR" sz="2200" dirty="0">
                <a:ea typeface="+mn-lt"/>
                <a:cs typeface="+mn-lt"/>
              </a:rPr>
              <a:t> </a:t>
            </a:r>
            <a:r>
              <a:rPr lang="pt-BR" sz="2200" dirty="0" err="1">
                <a:ea typeface="+mn-lt"/>
                <a:cs typeface="+mn-lt"/>
              </a:rPr>
              <a:t>will</a:t>
            </a:r>
            <a:r>
              <a:rPr lang="pt-BR" sz="2200" dirty="0">
                <a:ea typeface="+mn-lt"/>
                <a:cs typeface="+mn-lt"/>
              </a:rPr>
              <a:t> </a:t>
            </a:r>
            <a:r>
              <a:rPr lang="pt-BR" sz="2200" dirty="0" err="1">
                <a:ea typeface="+mn-lt"/>
                <a:cs typeface="+mn-lt"/>
              </a:rPr>
              <a:t>exert</a:t>
            </a:r>
            <a:r>
              <a:rPr lang="pt-BR" sz="2200" dirty="0">
                <a:ea typeface="+mn-lt"/>
                <a:cs typeface="+mn-lt"/>
              </a:rPr>
              <a:t> a </a:t>
            </a:r>
            <a:r>
              <a:rPr lang="pt-BR" sz="2200" dirty="0" err="1">
                <a:ea typeface="+mn-lt"/>
                <a:cs typeface="+mn-lt"/>
              </a:rPr>
              <a:t>very</a:t>
            </a:r>
            <a:r>
              <a:rPr lang="pt-BR" sz="2200" dirty="0">
                <a:ea typeface="+mn-lt"/>
                <a:cs typeface="+mn-lt"/>
              </a:rPr>
              <a:t> </a:t>
            </a:r>
            <a:r>
              <a:rPr lang="pt-BR" sz="2200" dirty="0" err="1">
                <a:ea typeface="+mn-lt"/>
                <a:cs typeface="+mn-lt"/>
              </a:rPr>
              <a:t>large</a:t>
            </a:r>
            <a:r>
              <a:rPr lang="pt-BR" sz="2200" dirty="0">
                <a:ea typeface="+mn-lt"/>
                <a:cs typeface="+mn-lt"/>
              </a:rPr>
              <a:t> </a:t>
            </a:r>
            <a:r>
              <a:rPr lang="pt-BR" sz="2200" dirty="0" err="1">
                <a:ea typeface="+mn-lt"/>
                <a:cs typeface="+mn-lt"/>
              </a:rPr>
              <a:t>influence</a:t>
            </a:r>
            <a:r>
              <a:rPr lang="pt-BR" sz="2200" dirty="0">
                <a:ea typeface="+mn-lt"/>
                <a:cs typeface="+mn-lt"/>
              </a:rPr>
              <a:t> </a:t>
            </a:r>
            <a:r>
              <a:rPr lang="pt-BR" sz="2200" dirty="0" err="1">
                <a:ea typeface="+mn-lt"/>
                <a:cs typeface="+mn-lt"/>
              </a:rPr>
              <a:t>compared</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others</a:t>
            </a:r>
            <a:r>
              <a:rPr lang="pt-BR" sz="2200" dirty="0">
                <a:ea typeface="+mn-lt"/>
                <a:cs typeface="+mn-lt"/>
              </a:rPr>
              <a:t>. The </a:t>
            </a:r>
            <a:r>
              <a:rPr lang="pt-BR" sz="2200" dirty="0" err="1">
                <a:ea typeface="+mn-lt"/>
                <a:cs typeface="+mn-lt"/>
              </a:rPr>
              <a:t>values</a:t>
            </a:r>
            <a:r>
              <a:rPr lang="pt-BR" sz="2200" dirty="0">
                <a:ea typeface="+mn-lt"/>
                <a:cs typeface="+mn-lt"/>
              </a:rPr>
              <a:t> </a:t>
            </a:r>
            <a:r>
              <a:rPr lang="pt-BR" sz="2200" dirty="0" err="1">
                <a:ea typeface="+mn-lt"/>
                <a:cs typeface="+mn-lt"/>
              </a:rPr>
              <a:t>extracted</a:t>
            </a:r>
            <a:r>
              <a:rPr lang="pt-BR" sz="2200" dirty="0">
                <a:ea typeface="+mn-lt"/>
                <a:cs typeface="+mn-lt"/>
              </a:rPr>
              <a:t> </a:t>
            </a:r>
            <a:r>
              <a:rPr lang="pt-BR" sz="2200" dirty="0" err="1">
                <a:ea typeface="+mn-lt"/>
                <a:cs typeface="+mn-lt"/>
              </a:rPr>
              <a:t>from</a:t>
            </a:r>
            <a:r>
              <a:rPr lang="pt-BR" sz="2200" dirty="0">
                <a:ea typeface="+mn-lt"/>
                <a:cs typeface="+mn-lt"/>
              </a:rPr>
              <a:t> </a:t>
            </a:r>
            <a:r>
              <a:rPr lang="pt-BR" sz="2200" dirty="0" err="1">
                <a:ea typeface="+mn-lt"/>
                <a:cs typeface="+mn-lt"/>
              </a:rPr>
              <a:t>this</a:t>
            </a:r>
            <a:r>
              <a:rPr lang="pt-BR" sz="2200" dirty="0">
                <a:ea typeface="+mn-lt"/>
                <a:cs typeface="+mn-lt"/>
              </a:rPr>
              <a:t> </a:t>
            </a:r>
            <a:r>
              <a:rPr lang="pt-BR" sz="2200" dirty="0" err="1">
                <a:ea typeface="+mn-lt"/>
                <a:cs typeface="+mn-lt"/>
              </a:rPr>
              <a:t>column</a:t>
            </a:r>
            <a:r>
              <a:rPr lang="pt-BR" sz="2200" dirty="0">
                <a:ea typeface="+mn-lt"/>
                <a:cs typeface="+mn-lt"/>
              </a:rPr>
              <a:t> </a:t>
            </a:r>
            <a:r>
              <a:rPr lang="pt-BR" sz="2200" dirty="0" err="1">
                <a:ea typeface="+mn-lt"/>
                <a:cs typeface="+mn-lt"/>
              </a:rPr>
              <a:t>will</a:t>
            </a:r>
            <a:r>
              <a:rPr lang="pt-BR" sz="2200" dirty="0">
                <a:ea typeface="+mn-lt"/>
                <a:cs typeface="+mn-lt"/>
              </a:rPr>
              <a:t> </a:t>
            </a:r>
            <a:r>
              <a:rPr lang="pt-BR" sz="2200" dirty="0" err="1">
                <a:ea typeface="+mn-lt"/>
                <a:cs typeface="+mn-lt"/>
              </a:rPr>
              <a:t>be</a:t>
            </a:r>
            <a:r>
              <a:rPr lang="pt-BR" sz="2200" dirty="0">
                <a:ea typeface="+mn-lt"/>
                <a:cs typeface="+mn-lt"/>
              </a:rPr>
              <a:t> </a:t>
            </a:r>
            <a:r>
              <a:rPr lang="pt-BR" sz="2200" dirty="0" err="1">
                <a:ea typeface="+mn-lt"/>
                <a:cs typeface="+mn-lt"/>
              </a:rPr>
              <a:t>disproportionate</a:t>
            </a:r>
            <a:r>
              <a:rPr lang="pt-BR" sz="2200" dirty="0">
                <a:ea typeface="+mn-lt"/>
                <a:cs typeface="+mn-lt"/>
              </a:rPr>
              <a:t> </a:t>
            </a:r>
            <a:r>
              <a:rPr lang="pt-BR" sz="2200" dirty="0" err="1">
                <a:ea typeface="+mn-lt"/>
                <a:cs typeface="+mn-lt"/>
              </a:rPr>
              <a:t>compared</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others</a:t>
            </a:r>
            <a:r>
              <a:rPr lang="pt-BR" sz="2200" dirty="0">
                <a:ea typeface="+mn-lt"/>
                <a:cs typeface="+mn-lt"/>
              </a:rPr>
              <a:t>. In </a:t>
            </a:r>
            <a:r>
              <a:rPr lang="pt-BR" sz="2200" dirty="0" err="1">
                <a:ea typeface="+mn-lt"/>
                <a:cs typeface="+mn-lt"/>
              </a:rPr>
              <a:t>the</a:t>
            </a:r>
            <a:r>
              <a:rPr lang="pt-BR" sz="2200" dirty="0">
                <a:ea typeface="+mn-lt"/>
                <a:cs typeface="+mn-lt"/>
              </a:rPr>
              <a:t> </a:t>
            </a:r>
            <a:r>
              <a:rPr lang="pt-BR" sz="2200" dirty="0" err="1">
                <a:ea typeface="+mn-lt"/>
                <a:cs typeface="+mn-lt"/>
              </a:rPr>
              <a:t>end</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algorithm</a:t>
            </a:r>
            <a:r>
              <a:rPr lang="pt-BR" sz="2200" dirty="0">
                <a:ea typeface="+mn-lt"/>
                <a:cs typeface="+mn-lt"/>
              </a:rPr>
              <a:t> </a:t>
            </a:r>
            <a:r>
              <a:rPr lang="pt-BR" sz="2200" dirty="0" err="1">
                <a:ea typeface="+mn-lt"/>
                <a:cs typeface="+mn-lt"/>
              </a:rPr>
              <a:t>may</a:t>
            </a:r>
            <a:r>
              <a:rPr lang="pt-BR" sz="2200" dirty="0">
                <a:ea typeface="+mn-lt"/>
                <a:cs typeface="+mn-lt"/>
              </a:rPr>
              <a:t> </a:t>
            </a:r>
            <a:r>
              <a:rPr lang="pt-BR" sz="2200" dirty="0" err="1">
                <a:ea typeface="+mn-lt"/>
                <a:cs typeface="+mn-lt"/>
              </a:rPr>
              <a:t>interpret</a:t>
            </a:r>
            <a:r>
              <a:rPr lang="pt-BR" sz="2200" dirty="0">
                <a:ea typeface="+mn-lt"/>
                <a:cs typeface="+mn-lt"/>
              </a:rPr>
              <a:t> </a:t>
            </a:r>
            <a:r>
              <a:rPr lang="pt-BR" sz="2200" dirty="0" err="1">
                <a:ea typeface="+mn-lt"/>
                <a:cs typeface="+mn-lt"/>
              </a:rPr>
              <a:t>this</a:t>
            </a:r>
            <a:r>
              <a:rPr lang="pt-BR" sz="2200" dirty="0">
                <a:ea typeface="+mn-lt"/>
                <a:cs typeface="+mn-lt"/>
              </a:rPr>
              <a:t> </a:t>
            </a:r>
            <a:r>
              <a:rPr lang="pt-BR" sz="2200" dirty="0" err="1">
                <a:ea typeface="+mn-lt"/>
                <a:cs typeface="+mn-lt"/>
              </a:rPr>
              <a:t>column</a:t>
            </a:r>
            <a:r>
              <a:rPr lang="pt-BR" sz="2200" dirty="0">
                <a:ea typeface="+mn-lt"/>
                <a:cs typeface="+mn-lt"/>
              </a:rPr>
              <a:t> as </a:t>
            </a:r>
            <a:r>
              <a:rPr lang="pt-BR" sz="2200" dirty="0" err="1">
                <a:ea typeface="+mn-lt"/>
                <a:cs typeface="+mn-lt"/>
              </a:rPr>
              <a:t>being</a:t>
            </a:r>
            <a:r>
              <a:rPr lang="pt-BR" sz="2200" dirty="0">
                <a:ea typeface="+mn-lt"/>
                <a:cs typeface="+mn-lt"/>
              </a:rPr>
              <a:t> more </a:t>
            </a:r>
            <a:r>
              <a:rPr lang="pt-BR" sz="2200" dirty="0" err="1">
                <a:ea typeface="+mn-lt"/>
                <a:cs typeface="+mn-lt"/>
              </a:rPr>
              <a:t>important</a:t>
            </a:r>
            <a:r>
              <a:rPr lang="pt-BR" sz="2200" dirty="0">
                <a:ea typeface="+mn-lt"/>
                <a:cs typeface="+mn-lt"/>
              </a:rPr>
              <a:t> </a:t>
            </a:r>
            <a:r>
              <a:rPr lang="pt-BR" sz="2200" dirty="0" err="1">
                <a:ea typeface="+mn-lt"/>
                <a:cs typeface="+mn-lt"/>
              </a:rPr>
              <a:t>than</a:t>
            </a:r>
            <a:r>
              <a:rPr lang="pt-BR" sz="2200" dirty="0">
                <a:ea typeface="+mn-lt"/>
                <a:cs typeface="+mn-lt"/>
              </a:rPr>
              <a:t> </a:t>
            </a:r>
            <a:r>
              <a:rPr lang="pt-BR" sz="2200" dirty="0" err="1">
                <a:ea typeface="+mn-lt"/>
                <a:cs typeface="+mn-lt"/>
              </a:rPr>
              <a:t>all</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others</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thus</a:t>
            </a:r>
            <a:r>
              <a:rPr lang="pt-BR" sz="2200" dirty="0">
                <a:ea typeface="+mn-lt"/>
                <a:cs typeface="+mn-lt"/>
              </a:rPr>
              <a:t> </a:t>
            </a:r>
            <a:r>
              <a:rPr lang="pt-BR" sz="2200" dirty="0" err="1">
                <a:ea typeface="+mn-lt"/>
                <a:cs typeface="+mn-lt"/>
              </a:rPr>
              <a:t>harming</a:t>
            </a:r>
            <a:r>
              <a:rPr lang="pt-BR" sz="2200" dirty="0">
                <a:ea typeface="+mn-lt"/>
                <a:cs typeface="+mn-lt"/>
              </a:rPr>
              <a:t> </a:t>
            </a:r>
            <a:r>
              <a:rPr lang="pt-BR" sz="2200" dirty="0" err="1">
                <a:ea typeface="+mn-lt"/>
                <a:cs typeface="+mn-lt"/>
              </a:rPr>
              <a:t>the</a:t>
            </a:r>
            <a:r>
              <a:rPr lang="pt-BR" sz="2200" dirty="0">
                <a:ea typeface="+mn-lt"/>
                <a:cs typeface="+mn-lt"/>
              </a:rPr>
              <a:t> final result.</a:t>
            </a:r>
            <a:endParaRPr lang="pt-BR" sz="2200">
              <a:cs typeface="Calibri"/>
            </a:endParaRPr>
          </a:p>
          <a:p>
            <a:pPr marL="0" indent="0">
              <a:buNone/>
            </a:pPr>
            <a:r>
              <a:rPr lang="pt-BR" sz="2200" dirty="0">
                <a:ea typeface="+mn-lt"/>
                <a:cs typeface="+mn-lt"/>
              </a:rPr>
              <a:t>For </a:t>
            </a:r>
            <a:r>
              <a:rPr lang="pt-BR" sz="2200" dirty="0" err="1">
                <a:ea typeface="+mn-lt"/>
                <a:cs typeface="+mn-lt"/>
              </a:rPr>
              <a:t>that</a:t>
            </a:r>
            <a:r>
              <a:rPr lang="pt-BR" sz="2200" dirty="0">
                <a:ea typeface="+mn-lt"/>
                <a:cs typeface="+mn-lt"/>
              </a:rPr>
              <a:t> </a:t>
            </a:r>
            <a:r>
              <a:rPr lang="pt-BR" sz="2200" dirty="0" err="1">
                <a:ea typeface="+mn-lt"/>
                <a:cs typeface="+mn-lt"/>
              </a:rPr>
              <a:t>we</a:t>
            </a:r>
            <a:r>
              <a:rPr lang="pt-BR" sz="2200" dirty="0">
                <a:ea typeface="+mn-lt"/>
                <a:cs typeface="+mn-lt"/>
              </a:rPr>
              <a:t> use </a:t>
            </a:r>
            <a:r>
              <a:rPr lang="pt-BR" sz="2200" dirty="0" err="1">
                <a:ea typeface="+mn-lt"/>
                <a:cs typeface="+mn-lt"/>
              </a:rPr>
              <a:t>this</a:t>
            </a:r>
            <a:r>
              <a:rPr lang="pt-BR" sz="2200" dirty="0">
                <a:ea typeface="+mn-lt"/>
                <a:cs typeface="+mn-lt"/>
              </a:rPr>
              <a:t> tool </a:t>
            </a:r>
            <a:r>
              <a:rPr lang="pt-BR" sz="2200" dirty="0" err="1">
                <a:ea typeface="+mn-lt"/>
                <a:cs typeface="+mn-lt"/>
              </a:rPr>
              <a:t>called</a:t>
            </a:r>
            <a:r>
              <a:rPr lang="pt-BR" sz="2200" dirty="0">
                <a:ea typeface="+mn-lt"/>
                <a:cs typeface="+mn-lt"/>
              </a:rPr>
              <a:t> Standard </a:t>
            </a:r>
            <a:r>
              <a:rPr lang="pt-BR" sz="2200" dirty="0" err="1">
                <a:ea typeface="+mn-lt"/>
                <a:cs typeface="+mn-lt"/>
              </a:rPr>
              <a:t>Scale</a:t>
            </a:r>
            <a:r>
              <a:rPr lang="pt-BR" sz="2200" dirty="0">
                <a:ea typeface="+mn-lt"/>
                <a:cs typeface="+mn-lt"/>
              </a:rPr>
              <a:t>, </a:t>
            </a:r>
            <a:r>
              <a:rPr lang="pt-BR" sz="2200" dirty="0" err="1">
                <a:ea typeface="+mn-lt"/>
                <a:cs typeface="+mn-lt"/>
              </a:rPr>
              <a:t>which</a:t>
            </a:r>
            <a:r>
              <a:rPr lang="pt-BR" sz="2200" dirty="0">
                <a:ea typeface="+mn-lt"/>
                <a:cs typeface="+mn-lt"/>
              </a:rPr>
              <a:t> </a:t>
            </a:r>
            <a:r>
              <a:rPr lang="pt-BR" sz="2200" dirty="0" err="1">
                <a:ea typeface="+mn-lt"/>
                <a:cs typeface="+mn-lt"/>
              </a:rPr>
              <a:t>will</a:t>
            </a:r>
            <a:r>
              <a:rPr lang="pt-BR" sz="2200" dirty="0">
                <a:ea typeface="+mn-lt"/>
                <a:cs typeface="+mn-lt"/>
              </a:rPr>
              <a:t> </a:t>
            </a:r>
            <a:r>
              <a:rPr lang="pt-BR" sz="2200" dirty="0" err="1">
                <a:ea typeface="+mn-lt"/>
                <a:cs typeface="+mn-lt"/>
              </a:rPr>
              <a:t>put</a:t>
            </a:r>
            <a:r>
              <a:rPr lang="pt-BR" sz="2200" dirty="0">
                <a:ea typeface="+mn-lt"/>
                <a:cs typeface="+mn-lt"/>
              </a:rPr>
              <a:t> </a:t>
            </a:r>
            <a:r>
              <a:rPr lang="pt-BR" sz="2200" dirty="0" err="1">
                <a:ea typeface="+mn-lt"/>
                <a:cs typeface="+mn-lt"/>
              </a:rPr>
              <a:t>all</a:t>
            </a:r>
            <a:r>
              <a:rPr lang="pt-BR" sz="2200" dirty="0">
                <a:ea typeface="+mn-lt"/>
                <a:cs typeface="+mn-lt"/>
              </a:rPr>
              <a:t> </a:t>
            </a:r>
            <a:r>
              <a:rPr lang="pt-BR" sz="2200" dirty="0" err="1">
                <a:ea typeface="+mn-lt"/>
                <a:cs typeface="+mn-lt"/>
              </a:rPr>
              <a:t>numbers</a:t>
            </a:r>
            <a:r>
              <a:rPr lang="pt-BR" sz="2200" dirty="0">
                <a:ea typeface="+mn-lt"/>
                <a:cs typeface="+mn-lt"/>
              </a:rPr>
              <a:t> </a:t>
            </a:r>
            <a:r>
              <a:rPr lang="pt-BR" sz="2200" dirty="0" err="1">
                <a:ea typeface="+mn-lt"/>
                <a:cs typeface="+mn-lt"/>
              </a:rPr>
              <a:t>on</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same</a:t>
            </a:r>
            <a:r>
              <a:rPr lang="pt-BR" sz="2200" dirty="0">
                <a:ea typeface="+mn-lt"/>
                <a:cs typeface="+mn-lt"/>
              </a:rPr>
              <a:t> </a:t>
            </a:r>
            <a:r>
              <a:rPr lang="pt-BR" sz="2200" dirty="0" err="1">
                <a:ea typeface="+mn-lt"/>
                <a:cs typeface="+mn-lt"/>
              </a:rPr>
              <a:t>scale</a:t>
            </a:r>
            <a:r>
              <a:rPr lang="pt-BR" sz="2200" dirty="0">
                <a:ea typeface="+mn-lt"/>
                <a:cs typeface="+mn-lt"/>
              </a:rPr>
              <a:t>. </a:t>
            </a:r>
            <a:r>
              <a:rPr lang="pt-BR" sz="2200" dirty="0" err="1">
                <a:ea typeface="+mn-lt"/>
                <a:cs typeface="+mn-lt"/>
              </a:rPr>
              <a:t>Thus</a:t>
            </a:r>
            <a:r>
              <a:rPr lang="pt-BR" sz="2200" dirty="0">
                <a:ea typeface="+mn-lt"/>
                <a:cs typeface="+mn-lt"/>
              </a:rPr>
              <a:t>, for </a:t>
            </a:r>
            <a:r>
              <a:rPr lang="pt-BR" sz="2200" dirty="0" err="1">
                <a:ea typeface="+mn-lt"/>
                <a:cs typeface="+mn-lt"/>
              </a:rPr>
              <a:t>the</a:t>
            </a:r>
            <a:r>
              <a:rPr lang="pt-BR" sz="2200" dirty="0">
                <a:ea typeface="+mn-lt"/>
                <a:cs typeface="+mn-lt"/>
              </a:rPr>
              <a:t> </a:t>
            </a:r>
            <a:r>
              <a:rPr lang="pt-BR" sz="2200" dirty="0" err="1">
                <a:ea typeface="+mn-lt"/>
                <a:cs typeface="+mn-lt"/>
              </a:rPr>
              <a:t>algorithm</a:t>
            </a:r>
            <a:r>
              <a:rPr lang="pt-BR" sz="2200" dirty="0">
                <a:ea typeface="+mn-lt"/>
                <a:cs typeface="+mn-lt"/>
              </a:rPr>
              <a:t>, </a:t>
            </a:r>
            <a:r>
              <a:rPr lang="pt-BR" sz="2200" dirty="0" err="1">
                <a:ea typeface="+mn-lt"/>
                <a:cs typeface="+mn-lt"/>
              </a:rPr>
              <a:t>all</a:t>
            </a:r>
            <a:r>
              <a:rPr lang="pt-BR" sz="2200" dirty="0">
                <a:ea typeface="+mn-lt"/>
                <a:cs typeface="+mn-lt"/>
              </a:rPr>
              <a:t> </a:t>
            </a:r>
            <a:r>
              <a:rPr lang="pt-BR" sz="2200" dirty="0" err="1">
                <a:ea typeface="+mn-lt"/>
                <a:cs typeface="+mn-lt"/>
              </a:rPr>
              <a:t>columns</a:t>
            </a:r>
            <a:r>
              <a:rPr lang="pt-BR" sz="2200" dirty="0">
                <a:ea typeface="+mn-lt"/>
                <a:cs typeface="+mn-lt"/>
              </a:rPr>
              <a:t> </a:t>
            </a:r>
            <a:r>
              <a:rPr lang="pt-BR" sz="2200" dirty="0" err="1">
                <a:ea typeface="+mn-lt"/>
                <a:cs typeface="+mn-lt"/>
              </a:rPr>
              <a:t>will</a:t>
            </a:r>
            <a:r>
              <a:rPr lang="pt-BR" sz="2200" dirty="0">
                <a:ea typeface="+mn-lt"/>
                <a:cs typeface="+mn-lt"/>
              </a:rPr>
              <a:t> </a:t>
            </a:r>
            <a:r>
              <a:rPr lang="pt-BR" sz="2200" dirty="0" err="1">
                <a:ea typeface="+mn-lt"/>
                <a:cs typeface="+mn-lt"/>
              </a:rPr>
              <a:t>have</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same</a:t>
            </a:r>
            <a:r>
              <a:rPr lang="pt-BR" sz="2200" dirty="0">
                <a:ea typeface="+mn-lt"/>
                <a:cs typeface="+mn-lt"/>
              </a:rPr>
              <a:t> </a:t>
            </a:r>
            <a:r>
              <a:rPr lang="pt-BR" sz="2200" dirty="0" err="1">
                <a:ea typeface="+mn-lt"/>
                <a:cs typeface="+mn-lt"/>
              </a:rPr>
              <a:t>influence</a:t>
            </a:r>
            <a:r>
              <a:rPr lang="pt-BR" sz="2200" dirty="0">
                <a:ea typeface="+mn-lt"/>
                <a:cs typeface="+mn-lt"/>
              </a:rPr>
              <a:t> </a:t>
            </a:r>
            <a:r>
              <a:rPr lang="pt-BR" sz="2200" dirty="0" err="1">
                <a:ea typeface="+mn-lt"/>
                <a:cs typeface="+mn-lt"/>
              </a:rPr>
              <a:t>or</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same</a:t>
            </a:r>
            <a:r>
              <a:rPr lang="pt-BR" sz="2200" dirty="0">
                <a:ea typeface="+mn-lt"/>
                <a:cs typeface="+mn-lt"/>
              </a:rPr>
              <a:t> "</a:t>
            </a:r>
            <a:r>
              <a:rPr lang="pt-BR" sz="2200" dirty="0" err="1">
                <a:ea typeface="+mn-lt"/>
                <a:cs typeface="+mn-lt"/>
              </a:rPr>
              <a:t>weight</a:t>
            </a:r>
            <a:r>
              <a:rPr lang="pt-BR" sz="2200" dirty="0">
                <a:ea typeface="+mn-lt"/>
                <a:cs typeface="+mn-lt"/>
              </a:rPr>
              <a:t>" in </a:t>
            </a:r>
            <a:r>
              <a:rPr lang="pt-BR" sz="2200" dirty="0" err="1">
                <a:ea typeface="+mn-lt"/>
                <a:cs typeface="+mn-lt"/>
              </a:rPr>
              <a:t>the</a:t>
            </a:r>
            <a:r>
              <a:rPr lang="pt-BR" sz="2200" dirty="0">
                <a:ea typeface="+mn-lt"/>
                <a:cs typeface="+mn-lt"/>
              </a:rPr>
              <a:t> </a:t>
            </a:r>
            <a:r>
              <a:rPr lang="pt-BR" sz="2200" dirty="0" err="1">
                <a:ea typeface="+mn-lt"/>
                <a:cs typeface="+mn-lt"/>
              </a:rPr>
              <a:t>calculation</a:t>
            </a:r>
            <a:r>
              <a:rPr lang="pt-BR" sz="2200" dirty="0">
                <a:ea typeface="+mn-lt"/>
                <a:cs typeface="+mn-lt"/>
              </a:rPr>
              <a:t> </a:t>
            </a:r>
            <a:r>
              <a:rPr lang="pt-BR" sz="2200" dirty="0" err="1">
                <a:ea typeface="+mn-lt"/>
                <a:cs typeface="+mn-lt"/>
              </a:rPr>
              <a:t>phase</a:t>
            </a:r>
            <a:r>
              <a:rPr lang="pt-BR" sz="2200" dirty="0">
                <a:ea typeface="+mn-lt"/>
                <a:cs typeface="+mn-lt"/>
              </a:rPr>
              <a:t>.  </a:t>
            </a:r>
            <a:r>
              <a:rPr lang="pt-BR" sz="2200" dirty="0" err="1">
                <a:ea typeface="+mn-lt"/>
                <a:cs typeface="+mn-lt"/>
              </a:rPr>
              <a:t>See</a:t>
            </a:r>
            <a:r>
              <a:rPr lang="pt-BR" sz="2200" dirty="0">
                <a:ea typeface="+mn-lt"/>
                <a:cs typeface="+mn-lt"/>
              </a:rPr>
              <a:t> </a:t>
            </a:r>
            <a:r>
              <a:rPr lang="pt-BR" sz="2200" dirty="0" err="1">
                <a:ea typeface="+mn-lt"/>
                <a:cs typeface="+mn-lt"/>
              </a:rPr>
              <a:t>how</a:t>
            </a:r>
            <a:r>
              <a:rPr lang="pt-BR" sz="2200" dirty="0">
                <a:ea typeface="+mn-lt"/>
                <a:cs typeface="+mn-lt"/>
              </a:rPr>
              <a:t> it </a:t>
            </a:r>
            <a:r>
              <a:rPr lang="pt-BR" sz="2200" dirty="0" err="1">
                <a:ea typeface="+mn-lt"/>
                <a:cs typeface="+mn-lt"/>
              </a:rPr>
              <a:t>turned</a:t>
            </a:r>
            <a:r>
              <a:rPr lang="pt-BR" sz="2200" dirty="0">
                <a:ea typeface="+mn-lt"/>
                <a:cs typeface="+mn-lt"/>
              </a:rPr>
              <a:t> out:</a:t>
            </a:r>
            <a:endParaRPr lang="pt-BR" sz="2200" dirty="0">
              <a:cs typeface="Calibri"/>
            </a:endParaRPr>
          </a:p>
        </p:txBody>
      </p:sp>
      <p:cxnSp>
        <p:nvCxnSpPr>
          <p:cNvPr id="5" name="Conector de Seta Reta 4">
            <a:extLst>
              <a:ext uri="{FF2B5EF4-FFF2-40B4-BE49-F238E27FC236}">
                <a16:creationId xmlns:a16="http://schemas.microsoft.com/office/drawing/2014/main" id="{A069BBD8-ACA5-4109-A6C0-F319CB27D7CC}"/>
              </a:ext>
            </a:extLst>
          </p:cNvPr>
          <p:cNvCxnSpPr/>
          <p:nvPr/>
        </p:nvCxnSpPr>
        <p:spPr>
          <a:xfrm flipV="1">
            <a:off x="496327" y="18875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Texto&#10;&#10;Descrição gerada automaticamente">
            <a:extLst>
              <a:ext uri="{FF2B5EF4-FFF2-40B4-BE49-F238E27FC236}">
                <a16:creationId xmlns:a16="http://schemas.microsoft.com/office/drawing/2014/main" id="{0ADF4DBB-6E29-444B-B901-2D79140E950A}"/>
              </a:ext>
            </a:extLst>
          </p:cNvPr>
          <p:cNvPicPr>
            <a:picLocks noChangeAspect="1"/>
          </p:cNvPicPr>
          <p:nvPr/>
        </p:nvPicPr>
        <p:blipFill>
          <a:blip r:embed="rId2"/>
          <a:stretch>
            <a:fillRect/>
          </a:stretch>
        </p:blipFill>
        <p:spPr>
          <a:xfrm>
            <a:off x="2710542" y="4273426"/>
            <a:ext cx="6349092" cy="2325253"/>
          </a:xfrm>
          <a:prstGeom prst="rect">
            <a:avLst/>
          </a:prstGeom>
        </p:spPr>
      </p:pic>
    </p:spTree>
    <p:extLst>
      <p:ext uri="{BB962C8B-B14F-4D97-AF65-F5344CB8AC3E}">
        <p14:creationId xmlns:p14="http://schemas.microsoft.com/office/powerpoint/2010/main" val="557710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2FE0964-5388-42F4-926F-066F268A06F2}"/>
              </a:ext>
            </a:extLst>
          </p:cNvPr>
          <p:cNvSpPr>
            <a:spLocks noGrp="1"/>
          </p:cNvSpPr>
          <p:nvPr>
            <p:ph idx="1"/>
          </p:nvPr>
        </p:nvSpPr>
        <p:spPr>
          <a:xfrm>
            <a:off x="498021" y="288018"/>
            <a:ext cx="11440885" cy="6487659"/>
          </a:xfrm>
        </p:spPr>
        <p:txBody>
          <a:bodyPr lIns="91440" tIns="45720" rIns="91440" bIns="45720" anchor="t"/>
          <a:lstStyle/>
          <a:p>
            <a:pPr>
              <a:buNone/>
            </a:pPr>
            <a:r>
              <a:rPr lang="pt-BR" sz="2200" dirty="0" err="1">
                <a:ea typeface="+mn-lt"/>
                <a:cs typeface="+mn-lt"/>
              </a:rPr>
              <a:t>Now</a:t>
            </a:r>
            <a:r>
              <a:rPr lang="pt-BR" sz="2200" dirty="0">
                <a:ea typeface="+mn-lt"/>
                <a:cs typeface="+mn-lt"/>
              </a:rPr>
              <a:t> </a:t>
            </a:r>
            <a:r>
              <a:rPr lang="pt-BR" sz="2200" dirty="0" err="1">
                <a:ea typeface="+mn-lt"/>
                <a:cs typeface="+mn-lt"/>
              </a:rPr>
              <a:t>that</a:t>
            </a:r>
            <a:r>
              <a:rPr lang="pt-BR" sz="2200" dirty="0">
                <a:ea typeface="+mn-lt"/>
                <a:cs typeface="+mn-lt"/>
              </a:rPr>
              <a:t> </a:t>
            </a:r>
            <a:r>
              <a:rPr lang="pt-BR" sz="2200" dirty="0" err="1">
                <a:ea typeface="+mn-lt"/>
                <a:cs typeface="+mn-lt"/>
              </a:rPr>
              <a:t>the</a:t>
            </a:r>
            <a:r>
              <a:rPr lang="pt-BR" sz="2200" dirty="0">
                <a:ea typeface="+mn-lt"/>
                <a:cs typeface="+mn-lt"/>
              </a:rPr>
              <a:t> data </a:t>
            </a:r>
            <a:r>
              <a:rPr lang="pt-BR" sz="2200" dirty="0" err="1">
                <a:ea typeface="+mn-lt"/>
                <a:cs typeface="+mn-lt"/>
              </a:rPr>
              <a:t>is</a:t>
            </a:r>
            <a:r>
              <a:rPr lang="pt-BR" sz="2200" dirty="0">
                <a:ea typeface="+mn-lt"/>
                <a:cs typeface="+mn-lt"/>
              </a:rPr>
              <a:t> in </a:t>
            </a:r>
            <a:r>
              <a:rPr lang="pt-BR" sz="2200" dirty="0" err="1">
                <a:ea typeface="+mn-lt"/>
                <a:cs typeface="+mn-lt"/>
              </a:rPr>
              <a:t>numerical</a:t>
            </a:r>
            <a:r>
              <a:rPr lang="pt-BR" sz="2200" dirty="0">
                <a:ea typeface="+mn-lt"/>
                <a:cs typeface="+mn-lt"/>
              </a:rPr>
              <a:t> </a:t>
            </a:r>
            <a:r>
              <a:rPr lang="pt-BR" sz="2200" dirty="0" err="1">
                <a:ea typeface="+mn-lt"/>
                <a:cs typeface="+mn-lt"/>
              </a:rPr>
              <a:t>form</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on</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same</a:t>
            </a:r>
            <a:r>
              <a:rPr lang="pt-BR" sz="2200" dirty="0">
                <a:ea typeface="+mn-lt"/>
                <a:cs typeface="+mn-lt"/>
              </a:rPr>
              <a:t> </a:t>
            </a:r>
            <a:r>
              <a:rPr lang="pt-BR" sz="2200" dirty="0" err="1">
                <a:ea typeface="+mn-lt"/>
                <a:cs typeface="+mn-lt"/>
              </a:rPr>
              <a:t>scale</a:t>
            </a:r>
            <a:r>
              <a:rPr lang="pt-BR" sz="2200" dirty="0">
                <a:ea typeface="+mn-lt"/>
                <a:cs typeface="+mn-lt"/>
              </a:rPr>
              <a:t>, </a:t>
            </a:r>
            <a:r>
              <a:rPr lang="pt-BR" sz="2200" dirty="0" err="1">
                <a:ea typeface="+mn-lt"/>
                <a:cs typeface="+mn-lt"/>
              </a:rPr>
              <a:t>we've</a:t>
            </a:r>
            <a:r>
              <a:rPr lang="pt-BR" sz="2200" dirty="0">
                <a:ea typeface="+mn-lt"/>
                <a:cs typeface="+mn-lt"/>
              </a:rPr>
              <a:t> </a:t>
            </a:r>
            <a:r>
              <a:rPr lang="pt-BR" sz="2200" dirty="0" err="1">
                <a:ea typeface="+mn-lt"/>
                <a:cs typeface="+mn-lt"/>
              </a:rPr>
              <a:t>separated</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so-called</a:t>
            </a:r>
            <a:r>
              <a:rPr lang="pt-BR" sz="2200" dirty="0">
                <a:ea typeface="+mn-lt"/>
                <a:cs typeface="+mn-lt"/>
              </a:rPr>
              <a:t> "</a:t>
            </a:r>
            <a:r>
              <a:rPr lang="pt-BR" sz="2200" dirty="0" err="1">
                <a:ea typeface="+mn-lt"/>
                <a:cs typeface="+mn-lt"/>
              </a:rPr>
              <a:t>predictive</a:t>
            </a:r>
            <a:r>
              <a:rPr lang="pt-BR" sz="2200" dirty="0">
                <a:ea typeface="+mn-lt"/>
                <a:cs typeface="+mn-lt"/>
              </a:rPr>
              <a:t> </a:t>
            </a:r>
            <a:r>
              <a:rPr lang="pt-BR" sz="2200" dirty="0" err="1">
                <a:ea typeface="+mn-lt"/>
                <a:cs typeface="+mn-lt"/>
              </a:rPr>
              <a:t>features</a:t>
            </a:r>
            <a:r>
              <a:rPr lang="pt-BR" sz="2200" dirty="0">
                <a:ea typeface="+mn-lt"/>
                <a:cs typeface="+mn-lt"/>
              </a:rPr>
              <a:t>" </a:t>
            </a:r>
            <a:r>
              <a:rPr lang="pt-BR" sz="2200" dirty="0" err="1">
                <a:ea typeface="+mn-lt"/>
                <a:cs typeface="+mn-lt"/>
              </a:rPr>
              <a:t>from</a:t>
            </a:r>
            <a:r>
              <a:rPr lang="pt-BR" sz="2200" dirty="0">
                <a:ea typeface="+mn-lt"/>
                <a:cs typeface="+mn-lt"/>
              </a:rPr>
              <a:t> </a:t>
            </a:r>
            <a:r>
              <a:rPr lang="pt-BR" sz="2200" dirty="0" err="1">
                <a:ea typeface="+mn-lt"/>
                <a:cs typeface="+mn-lt"/>
              </a:rPr>
              <a:t>our</a:t>
            </a:r>
            <a:r>
              <a:rPr lang="pt-BR" sz="2200" dirty="0">
                <a:ea typeface="+mn-lt"/>
                <a:cs typeface="+mn-lt"/>
              </a:rPr>
              <a:t> "</a:t>
            </a:r>
            <a:r>
              <a:rPr lang="pt-BR" sz="2200" dirty="0" err="1">
                <a:ea typeface="+mn-lt"/>
                <a:cs typeface="+mn-lt"/>
              </a:rPr>
              <a:t>taget</a:t>
            </a:r>
            <a:r>
              <a:rPr lang="pt-BR" sz="2200" dirty="0">
                <a:ea typeface="+mn-lt"/>
                <a:cs typeface="+mn-lt"/>
              </a:rPr>
              <a:t>". </a:t>
            </a:r>
          </a:p>
          <a:p>
            <a:pPr>
              <a:buNone/>
            </a:pPr>
            <a:r>
              <a:rPr lang="pt-BR" sz="2200" dirty="0" err="1">
                <a:ea typeface="+mn-lt"/>
                <a:cs typeface="+mn-lt"/>
              </a:rPr>
              <a:t>What</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that</a:t>
            </a:r>
            <a:r>
              <a:rPr lang="pt-BR" sz="2200" dirty="0">
                <a:ea typeface="+mn-lt"/>
                <a:cs typeface="+mn-lt"/>
              </a:rPr>
              <a:t>? </a:t>
            </a:r>
            <a:r>
              <a:rPr lang="pt-BR" sz="2200" dirty="0" err="1">
                <a:ea typeface="+mn-lt"/>
                <a:cs typeface="+mn-lt"/>
              </a:rPr>
              <a:t>What</a:t>
            </a:r>
            <a:r>
              <a:rPr lang="pt-BR" sz="2200" dirty="0">
                <a:ea typeface="+mn-lt"/>
                <a:cs typeface="+mn-lt"/>
              </a:rPr>
              <a:t> do </a:t>
            </a:r>
            <a:r>
              <a:rPr lang="pt-BR" sz="2200" dirty="0" err="1">
                <a:ea typeface="+mn-lt"/>
                <a:cs typeface="+mn-lt"/>
              </a:rPr>
              <a:t>we</a:t>
            </a:r>
            <a:r>
              <a:rPr lang="pt-BR" sz="2200" dirty="0">
                <a:ea typeface="+mn-lt"/>
                <a:cs typeface="+mn-lt"/>
              </a:rPr>
              <a:t> </a:t>
            </a:r>
            <a:r>
              <a:rPr lang="pt-BR" sz="2200" dirty="0" err="1">
                <a:ea typeface="+mn-lt"/>
                <a:cs typeface="+mn-lt"/>
              </a:rPr>
              <a:t>want</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predict</a:t>
            </a:r>
            <a:r>
              <a:rPr lang="pt-BR" sz="2200" dirty="0">
                <a:ea typeface="+mn-lt"/>
                <a:cs typeface="+mn-lt"/>
              </a:rPr>
              <a:t> </a:t>
            </a:r>
            <a:r>
              <a:rPr lang="pt-BR" sz="2200" dirty="0" err="1">
                <a:ea typeface="+mn-lt"/>
                <a:cs typeface="+mn-lt"/>
              </a:rPr>
              <a:t>here</a:t>
            </a:r>
            <a:r>
              <a:rPr lang="pt-BR" sz="2200" dirty="0">
                <a:ea typeface="+mn-lt"/>
                <a:cs typeface="+mn-lt"/>
              </a:rPr>
              <a:t>?</a:t>
            </a:r>
          </a:p>
          <a:p>
            <a:pPr>
              <a:buNone/>
            </a:pP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want</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predict</a:t>
            </a:r>
            <a:r>
              <a:rPr lang="pt-BR" sz="2200" dirty="0">
                <a:ea typeface="+mn-lt"/>
                <a:cs typeface="+mn-lt"/>
              </a:rPr>
              <a:t> </a:t>
            </a:r>
            <a:r>
              <a:rPr lang="pt-BR" sz="2200" dirty="0" err="1">
                <a:ea typeface="+mn-lt"/>
                <a:cs typeface="+mn-lt"/>
              </a:rPr>
              <a:t>whether</a:t>
            </a:r>
            <a:r>
              <a:rPr lang="pt-BR" sz="2200" dirty="0">
                <a:ea typeface="+mn-lt"/>
                <a:cs typeface="+mn-lt"/>
              </a:rPr>
              <a:t> a </a:t>
            </a:r>
            <a:r>
              <a:rPr lang="pt-BR" sz="2200" dirty="0" err="1">
                <a:ea typeface="+mn-lt"/>
                <a:cs typeface="+mn-lt"/>
              </a:rPr>
              <a:t>rocket</a:t>
            </a:r>
            <a:r>
              <a:rPr lang="pt-BR" sz="2200" dirty="0">
                <a:ea typeface="+mn-lt"/>
                <a:cs typeface="+mn-lt"/>
              </a:rPr>
              <a:t> </a:t>
            </a:r>
            <a:r>
              <a:rPr lang="pt-BR" sz="2200" dirty="0" err="1">
                <a:ea typeface="+mn-lt"/>
                <a:cs typeface="+mn-lt"/>
              </a:rPr>
              <a:t>will</a:t>
            </a:r>
            <a:r>
              <a:rPr lang="pt-BR" sz="2200" dirty="0">
                <a:ea typeface="+mn-lt"/>
                <a:cs typeface="+mn-lt"/>
              </a:rPr>
              <a:t> </a:t>
            </a:r>
            <a:r>
              <a:rPr lang="pt-BR" sz="2200" dirty="0" err="1">
                <a:ea typeface="+mn-lt"/>
                <a:cs typeface="+mn-lt"/>
              </a:rPr>
              <a:t>land</a:t>
            </a:r>
            <a:r>
              <a:rPr lang="pt-BR" sz="2200" dirty="0">
                <a:ea typeface="+mn-lt"/>
                <a:cs typeface="+mn-lt"/>
              </a:rPr>
              <a:t> </a:t>
            </a:r>
            <a:r>
              <a:rPr lang="pt-BR" sz="2200" dirty="0" err="1">
                <a:ea typeface="+mn-lt"/>
                <a:cs typeface="+mn-lt"/>
              </a:rPr>
              <a:t>successfully</a:t>
            </a:r>
            <a:r>
              <a:rPr lang="pt-BR" sz="2200" dirty="0">
                <a:ea typeface="+mn-lt"/>
                <a:cs typeface="+mn-lt"/>
              </a:rPr>
              <a:t> </a:t>
            </a:r>
            <a:r>
              <a:rPr lang="pt-BR" sz="2200" dirty="0" err="1">
                <a:ea typeface="+mn-lt"/>
                <a:cs typeface="+mn-lt"/>
              </a:rPr>
              <a:t>or</a:t>
            </a:r>
            <a:r>
              <a:rPr lang="pt-BR" sz="2200" dirty="0">
                <a:ea typeface="+mn-lt"/>
                <a:cs typeface="+mn-lt"/>
              </a:rPr>
              <a:t> </a:t>
            </a:r>
            <a:r>
              <a:rPr lang="pt-BR" sz="2200" dirty="0" err="1">
                <a:ea typeface="+mn-lt"/>
                <a:cs typeface="+mn-lt"/>
              </a:rPr>
              <a:t>not</a:t>
            </a:r>
            <a:r>
              <a:rPr lang="pt-BR" sz="2200" dirty="0">
                <a:ea typeface="+mn-lt"/>
                <a:cs typeface="+mn-lt"/>
              </a:rPr>
              <a:t>, </a:t>
            </a:r>
            <a:r>
              <a:rPr lang="pt-BR" sz="2200" dirty="0" err="1">
                <a:ea typeface="+mn-lt"/>
                <a:cs typeface="+mn-lt"/>
              </a:rPr>
              <a:t>that</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want</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designated</a:t>
            </a:r>
            <a:r>
              <a:rPr lang="pt-BR" sz="2200" dirty="0">
                <a:ea typeface="+mn-lt"/>
                <a:cs typeface="+mn-lt"/>
              </a:rPr>
              <a:t> it </a:t>
            </a:r>
            <a:r>
              <a:rPr lang="pt-BR" sz="2200" dirty="0" err="1">
                <a:ea typeface="+mn-lt"/>
                <a:cs typeface="+mn-lt"/>
              </a:rPr>
              <a:t>with</a:t>
            </a:r>
            <a:r>
              <a:rPr lang="pt-BR" sz="2200" dirty="0">
                <a:ea typeface="+mn-lt"/>
                <a:cs typeface="+mn-lt"/>
              </a:rPr>
              <a:t> 1 </a:t>
            </a:r>
            <a:r>
              <a:rPr lang="pt-BR" sz="2200" dirty="0" err="1">
                <a:ea typeface="+mn-lt"/>
                <a:cs typeface="+mn-lt"/>
              </a:rPr>
              <a:t>or</a:t>
            </a:r>
            <a:r>
              <a:rPr lang="pt-BR" sz="2200" dirty="0">
                <a:ea typeface="+mn-lt"/>
                <a:cs typeface="+mn-lt"/>
              </a:rPr>
              <a:t> 0 in </a:t>
            </a:r>
            <a:r>
              <a:rPr lang="pt-BR" sz="2200" dirty="0" err="1">
                <a:ea typeface="+mn-lt"/>
                <a:cs typeface="+mn-lt"/>
              </a:rPr>
              <a:t>the</a:t>
            </a:r>
            <a:r>
              <a:rPr lang="pt-BR" sz="2200" dirty="0">
                <a:ea typeface="+mn-lt"/>
                <a:cs typeface="+mn-lt"/>
              </a:rPr>
              <a:t> "</a:t>
            </a:r>
            <a:r>
              <a:rPr lang="pt-BR" sz="2200" dirty="0" err="1">
                <a:ea typeface="+mn-lt"/>
                <a:cs typeface="+mn-lt"/>
              </a:rPr>
              <a:t>Class</a:t>
            </a:r>
            <a:r>
              <a:rPr lang="pt-BR" sz="2200" dirty="0">
                <a:ea typeface="+mn-lt"/>
                <a:cs typeface="+mn-lt"/>
              </a:rPr>
              <a:t>" </a:t>
            </a:r>
            <a:r>
              <a:rPr lang="pt-BR" sz="2200" dirty="0" err="1">
                <a:ea typeface="+mn-lt"/>
                <a:cs typeface="+mn-lt"/>
              </a:rPr>
              <a:t>column</a:t>
            </a:r>
            <a:r>
              <a:rPr lang="pt-BR" sz="2200" dirty="0">
                <a:ea typeface="+mn-lt"/>
                <a:cs typeface="+mn-lt"/>
              </a:rPr>
              <a:t>. </a:t>
            </a:r>
            <a:r>
              <a:rPr lang="pt-BR" sz="2200" dirty="0" err="1">
                <a:ea typeface="+mn-lt"/>
                <a:cs typeface="+mn-lt"/>
              </a:rPr>
              <a:t>So</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Class</a:t>
            </a:r>
            <a:r>
              <a:rPr lang="pt-BR" sz="2200" dirty="0">
                <a:ea typeface="+mn-lt"/>
                <a:cs typeface="+mn-lt"/>
              </a:rPr>
              <a:t>" </a:t>
            </a:r>
            <a:r>
              <a:rPr lang="pt-BR" sz="2200" dirty="0" err="1">
                <a:ea typeface="+mn-lt"/>
                <a:cs typeface="+mn-lt"/>
              </a:rPr>
              <a:t>column</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our</a:t>
            </a:r>
            <a:r>
              <a:rPr lang="pt-BR" sz="2200" dirty="0">
                <a:ea typeface="+mn-lt"/>
                <a:cs typeface="+mn-lt"/>
              </a:rPr>
              <a:t> target </a:t>
            </a:r>
            <a:r>
              <a:rPr lang="pt-BR" sz="2200" dirty="0" err="1">
                <a:ea typeface="+mn-lt"/>
                <a:cs typeface="+mn-lt"/>
              </a:rPr>
              <a:t>also</a:t>
            </a:r>
            <a:r>
              <a:rPr lang="pt-BR" sz="2200" dirty="0">
                <a:ea typeface="+mn-lt"/>
                <a:cs typeface="+mn-lt"/>
              </a:rPr>
              <a:t> </a:t>
            </a:r>
            <a:r>
              <a:rPr lang="pt-BR" sz="2200" dirty="0" err="1">
                <a:ea typeface="+mn-lt"/>
                <a:cs typeface="+mn-lt"/>
              </a:rPr>
              <a:t>called</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dependent</a:t>
            </a:r>
            <a:r>
              <a:rPr lang="pt-BR" sz="2200" dirty="0">
                <a:ea typeface="+mn-lt"/>
                <a:cs typeface="+mn-lt"/>
              </a:rPr>
              <a:t> </a:t>
            </a:r>
            <a:r>
              <a:rPr lang="pt-BR" sz="2200" dirty="0" err="1">
                <a:ea typeface="+mn-lt"/>
                <a:cs typeface="+mn-lt"/>
              </a:rPr>
              <a:t>variable</a:t>
            </a:r>
            <a:r>
              <a:rPr lang="pt-BR" sz="2200" dirty="0">
                <a:ea typeface="+mn-lt"/>
                <a:cs typeface="+mn-lt"/>
              </a:rPr>
              <a:t>.</a:t>
            </a:r>
            <a:endParaRPr lang="pt-BR" sz="2200">
              <a:cs typeface="Calibri"/>
            </a:endParaRPr>
          </a:p>
          <a:p>
            <a:pPr>
              <a:buNone/>
            </a:pPr>
            <a:r>
              <a:rPr lang="pt-BR" sz="2200" dirty="0" err="1">
                <a:ea typeface="+mn-lt"/>
                <a:cs typeface="+mn-lt"/>
              </a:rPr>
              <a:t>All</a:t>
            </a:r>
            <a:r>
              <a:rPr lang="pt-BR" sz="2200" dirty="0">
                <a:ea typeface="+mn-lt"/>
                <a:cs typeface="+mn-lt"/>
              </a:rPr>
              <a:t> </a:t>
            </a:r>
            <a:r>
              <a:rPr lang="pt-BR" sz="2200" dirty="0" err="1">
                <a:ea typeface="+mn-lt"/>
                <a:cs typeface="+mn-lt"/>
              </a:rPr>
              <a:t>other</a:t>
            </a:r>
            <a:r>
              <a:rPr lang="pt-BR" sz="2200" dirty="0">
                <a:ea typeface="+mn-lt"/>
                <a:cs typeface="+mn-lt"/>
              </a:rPr>
              <a:t> </a:t>
            </a:r>
            <a:r>
              <a:rPr lang="pt-BR" sz="2200" dirty="0" err="1">
                <a:ea typeface="+mn-lt"/>
                <a:cs typeface="+mn-lt"/>
              </a:rPr>
              <a:t>columns</a:t>
            </a:r>
            <a:r>
              <a:rPr lang="pt-BR" sz="2200" dirty="0">
                <a:ea typeface="+mn-lt"/>
                <a:cs typeface="+mn-lt"/>
              </a:rPr>
              <a:t> are </a:t>
            </a:r>
            <a:r>
              <a:rPr lang="pt-BR" sz="2200" dirty="0" err="1">
                <a:ea typeface="+mn-lt"/>
                <a:cs typeface="+mn-lt"/>
              </a:rPr>
              <a:t>our</a:t>
            </a:r>
            <a:r>
              <a:rPr lang="pt-BR" sz="2200" dirty="0">
                <a:ea typeface="+mn-lt"/>
                <a:cs typeface="+mn-lt"/>
              </a:rPr>
              <a:t> </a:t>
            </a:r>
            <a:r>
              <a:rPr lang="pt-BR" sz="2200" dirty="0" err="1">
                <a:ea typeface="+mn-lt"/>
                <a:cs typeface="+mn-lt"/>
              </a:rPr>
              <a:t>predictive</a:t>
            </a:r>
            <a:r>
              <a:rPr lang="pt-BR" sz="2200" dirty="0">
                <a:ea typeface="+mn-lt"/>
                <a:cs typeface="+mn-lt"/>
              </a:rPr>
              <a:t> </a:t>
            </a:r>
            <a:r>
              <a:rPr lang="pt-BR" sz="2200" dirty="0" err="1">
                <a:ea typeface="+mn-lt"/>
                <a:cs typeface="+mn-lt"/>
              </a:rPr>
              <a:t>features</a:t>
            </a:r>
            <a:r>
              <a:rPr lang="pt-BR" sz="2200" dirty="0">
                <a:ea typeface="+mn-lt"/>
                <a:cs typeface="+mn-lt"/>
              </a:rPr>
              <a:t> </a:t>
            </a:r>
            <a:r>
              <a:rPr lang="pt-BR" sz="2200" dirty="0" err="1">
                <a:ea typeface="+mn-lt"/>
                <a:cs typeface="+mn-lt"/>
              </a:rPr>
              <a:t>or</a:t>
            </a:r>
            <a:r>
              <a:rPr lang="pt-BR" sz="2200" dirty="0">
                <a:ea typeface="+mn-lt"/>
                <a:cs typeface="+mn-lt"/>
              </a:rPr>
              <a:t> </a:t>
            </a:r>
            <a:r>
              <a:rPr lang="pt-BR" sz="2200" dirty="0" err="1">
                <a:ea typeface="+mn-lt"/>
                <a:cs typeface="+mn-lt"/>
              </a:rPr>
              <a:t>also</a:t>
            </a:r>
            <a:r>
              <a:rPr lang="pt-BR" sz="2200" dirty="0">
                <a:ea typeface="+mn-lt"/>
                <a:cs typeface="+mn-lt"/>
              </a:rPr>
              <a:t> </a:t>
            </a:r>
            <a:r>
              <a:rPr lang="pt-BR" sz="2200" dirty="0" err="1">
                <a:ea typeface="+mn-lt"/>
                <a:cs typeface="+mn-lt"/>
              </a:rPr>
              <a:t>called</a:t>
            </a:r>
            <a:r>
              <a:rPr lang="pt-BR" sz="2200" dirty="0">
                <a:ea typeface="+mn-lt"/>
                <a:cs typeface="+mn-lt"/>
              </a:rPr>
              <a:t> </a:t>
            </a:r>
            <a:r>
              <a:rPr lang="pt-BR" sz="2200" dirty="0" err="1">
                <a:ea typeface="+mn-lt"/>
                <a:cs typeface="+mn-lt"/>
              </a:rPr>
              <a:t>independent</a:t>
            </a:r>
            <a:r>
              <a:rPr lang="pt-BR" sz="2200" dirty="0">
                <a:ea typeface="+mn-lt"/>
                <a:cs typeface="+mn-lt"/>
              </a:rPr>
              <a:t> </a:t>
            </a:r>
            <a:r>
              <a:rPr lang="pt-BR" sz="2200" dirty="0" err="1">
                <a:ea typeface="+mn-lt"/>
                <a:cs typeface="+mn-lt"/>
              </a:rPr>
              <a:t>variables</a:t>
            </a:r>
            <a:r>
              <a:rPr lang="pt-BR" sz="2200" dirty="0">
                <a:ea typeface="+mn-lt"/>
                <a:cs typeface="+mn-lt"/>
              </a:rPr>
              <a:t>.</a:t>
            </a:r>
            <a:endParaRPr lang="pt-BR" sz="2200" dirty="0">
              <a:cs typeface="Calibri"/>
            </a:endParaRPr>
          </a:p>
          <a:p>
            <a:pPr>
              <a:buNone/>
            </a:pPr>
            <a:r>
              <a:rPr lang="pt-BR" sz="2200" dirty="0" err="1">
                <a:ea typeface="+mn-lt"/>
                <a:cs typeface="+mn-lt"/>
              </a:rPr>
              <a:t>That's</a:t>
            </a:r>
            <a:r>
              <a:rPr lang="pt-BR" sz="2200" dirty="0">
                <a:ea typeface="+mn-lt"/>
                <a:cs typeface="+mn-lt"/>
              </a:rPr>
              <a:t> </a:t>
            </a:r>
            <a:r>
              <a:rPr lang="pt-BR" sz="2200" dirty="0" err="1">
                <a:ea typeface="+mn-lt"/>
                <a:cs typeface="+mn-lt"/>
              </a:rPr>
              <a:t>because</a:t>
            </a:r>
            <a:r>
              <a:rPr lang="pt-BR" sz="2200" dirty="0">
                <a:ea typeface="+mn-lt"/>
                <a:cs typeface="+mn-lt"/>
              </a:rPr>
              <a:t> </a:t>
            </a:r>
            <a:r>
              <a:rPr lang="pt-BR" sz="2200" dirty="0" err="1">
                <a:ea typeface="+mn-lt"/>
                <a:cs typeface="+mn-lt"/>
              </a:rPr>
              <a:t>we're</a:t>
            </a:r>
            <a:r>
              <a:rPr lang="pt-BR" sz="2200" dirty="0">
                <a:ea typeface="+mn-lt"/>
                <a:cs typeface="+mn-lt"/>
              </a:rPr>
              <a:t> </a:t>
            </a:r>
            <a:r>
              <a:rPr lang="pt-BR" sz="2200" dirty="0" err="1">
                <a:ea typeface="+mn-lt"/>
                <a:cs typeface="+mn-lt"/>
              </a:rPr>
              <a:t>going</a:t>
            </a:r>
            <a:r>
              <a:rPr lang="pt-BR" sz="2200" dirty="0">
                <a:ea typeface="+mn-lt"/>
                <a:cs typeface="+mn-lt"/>
              </a:rPr>
              <a:t> </a:t>
            </a:r>
            <a:r>
              <a:rPr lang="pt-BR" sz="2200" dirty="0" err="1">
                <a:ea typeface="+mn-lt"/>
                <a:cs typeface="+mn-lt"/>
              </a:rPr>
              <a:t>to</a:t>
            </a:r>
            <a:r>
              <a:rPr lang="pt-BR" sz="2200" dirty="0">
                <a:ea typeface="+mn-lt"/>
                <a:cs typeface="+mn-lt"/>
              </a:rPr>
              <a:t> use </a:t>
            </a:r>
            <a:r>
              <a:rPr lang="pt-BR" sz="2200" dirty="0" err="1">
                <a:ea typeface="+mn-lt"/>
                <a:cs typeface="+mn-lt"/>
              </a:rPr>
              <a:t>them</a:t>
            </a:r>
            <a:r>
              <a:rPr lang="pt-BR" sz="2200" dirty="0">
                <a:ea typeface="+mn-lt"/>
                <a:cs typeface="+mn-lt"/>
              </a:rPr>
              <a:t> as </a:t>
            </a:r>
            <a:r>
              <a:rPr lang="pt-BR" sz="2200" dirty="0" err="1">
                <a:ea typeface="+mn-lt"/>
                <a:cs typeface="+mn-lt"/>
              </a:rPr>
              <a:t>information</a:t>
            </a:r>
            <a:r>
              <a:rPr lang="pt-BR" sz="2200" dirty="0">
                <a:ea typeface="+mn-lt"/>
                <a:cs typeface="+mn-lt"/>
              </a:rPr>
              <a:t> </a:t>
            </a:r>
            <a:r>
              <a:rPr lang="pt-BR" sz="2200" dirty="0" err="1">
                <a:ea typeface="+mn-lt"/>
                <a:cs typeface="+mn-lt"/>
              </a:rPr>
              <a:t>that</a:t>
            </a:r>
            <a:r>
              <a:rPr lang="pt-BR" sz="2200" dirty="0">
                <a:ea typeface="+mn-lt"/>
                <a:cs typeface="+mn-lt"/>
              </a:rPr>
              <a:t> </a:t>
            </a:r>
            <a:r>
              <a:rPr lang="pt-BR" sz="2200" dirty="0" err="1">
                <a:ea typeface="+mn-lt"/>
                <a:cs typeface="+mn-lt"/>
              </a:rPr>
              <a:t>will</a:t>
            </a:r>
            <a:r>
              <a:rPr lang="pt-BR" sz="2200" dirty="0">
                <a:ea typeface="+mn-lt"/>
                <a:cs typeface="+mn-lt"/>
              </a:rPr>
              <a:t> </a:t>
            </a:r>
            <a:r>
              <a:rPr lang="pt-BR" sz="2200" dirty="0" err="1">
                <a:ea typeface="+mn-lt"/>
                <a:cs typeface="+mn-lt"/>
              </a:rPr>
              <a:t>tell</a:t>
            </a:r>
            <a:r>
              <a:rPr lang="pt-BR" sz="2200" dirty="0">
                <a:ea typeface="+mn-lt"/>
                <a:cs typeface="+mn-lt"/>
              </a:rPr>
              <a:t> </a:t>
            </a:r>
            <a:r>
              <a:rPr lang="pt-BR" sz="2200" dirty="0" err="1">
                <a:ea typeface="+mn-lt"/>
                <a:cs typeface="+mn-lt"/>
              </a:rPr>
              <a:t>us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result</a:t>
            </a:r>
            <a:r>
              <a:rPr lang="pt-BR" sz="2200" dirty="0">
                <a:ea typeface="+mn-lt"/>
                <a:cs typeface="+mn-lt"/>
              </a:rPr>
              <a:t> </a:t>
            </a:r>
            <a:r>
              <a:rPr lang="pt-BR" sz="2200" dirty="0" err="1">
                <a:ea typeface="+mn-lt"/>
                <a:cs typeface="+mn-lt"/>
              </a:rPr>
              <a:t>of</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classification</a:t>
            </a:r>
            <a:r>
              <a:rPr lang="pt-BR" sz="2200" dirty="0">
                <a:ea typeface="+mn-lt"/>
                <a:cs typeface="+mn-lt"/>
              </a:rPr>
              <a:t>.</a:t>
            </a:r>
            <a:endParaRPr lang="pt-BR" sz="2200" dirty="0">
              <a:cs typeface="Calibri"/>
            </a:endParaRPr>
          </a:p>
          <a:p>
            <a:pPr>
              <a:buNone/>
            </a:pPr>
            <a:r>
              <a:rPr lang="pt-BR" sz="2200" dirty="0" err="1">
                <a:ea typeface="+mn-lt"/>
                <a:cs typeface="+mn-lt"/>
              </a:rPr>
              <a:t>Commonly</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separate</a:t>
            </a:r>
            <a:r>
              <a:rPr lang="pt-BR" sz="2200" dirty="0">
                <a:ea typeface="+mn-lt"/>
                <a:cs typeface="+mn-lt"/>
              </a:rPr>
              <a:t> </a:t>
            </a:r>
            <a:r>
              <a:rPr lang="pt-BR" sz="2200" dirty="0" err="1">
                <a:ea typeface="+mn-lt"/>
                <a:cs typeface="+mn-lt"/>
              </a:rPr>
              <a:t>independent</a:t>
            </a:r>
            <a:r>
              <a:rPr lang="pt-BR" sz="2200" dirty="0">
                <a:ea typeface="+mn-lt"/>
                <a:cs typeface="+mn-lt"/>
              </a:rPr>
              <a:t> </a:t>
            </a:r>
            <a:r>
              <a:rPr lang="pt-BR" sz="2200" dirty="0" err="1">
                <a:ea typeface="+mn-lt"/>
                <a:cs typeface="+mn-lt"/>
              </a:rPr>
              <a:t>variables</a:t>
            </a:r>
            <a:r>
              <a:rPr lang="pt-BR" sz="2200" dirty="0">
                <a:ea typeface="+mn-lt"/>
                <a:cs typeface="+mn-lt"/>
              </a:rPr>
              <a:t> </a:t>
            </a:r>
            <a:r>
              <a:rPr lang="pt-BR" sz="2200" dirty="0" err="1">
                <a:ea typeface="+mn-lt"/>
                <a:cs typeface="+mn-lt"/>
              </a:rPr>
              <a:t>into</a:t>
            </a:r>
            <a:r>
              <a:rPr lang="pt-BR" sz="2200" dirty="0">
                <a:ea typeface="+mn-lt"/>
                <a:cs typeface="+mn-lt"/>
              </a:rPr>
              <a:t> a single </a:t>
            </a:r>
            <a:r>
              <a:rPr lang="pt-BR" sz="2200" dirty="0" err="1">
                <a:ea typeface="+mn-lt"/>
                <a:cs typeface="+mn-lt"/>
              </a:rPr>
              <a:t>variable</a:t>
            </a:r>
            <a:r>
              <a:rPr lang="pt-BR" sz="2200" dirty="0">
                <a:ea typeface="+mn-lt"/>
                <a:cs typeface="+mn-lt"/>
              </a:rPr>
              <a:t> </a:t>
            </a:r>
            <a:r>
              <a:rPr lang="pt-BR" sz="2200" dirty="0" err="1">
                <a:ea typeface="+mn-lt"/>
                <a:cs typeface="+mn-lt"/>
              </a:rPr>
              <a:t>called</a:t>
            </a:r>
            <a:r>
              <a:rPr lang="pt-BR" sz="2200" dirty="0">
                <a:ea typeface="+mn-lt"/>
                <a:cs typeface="+mn-lt"/>
              </a:rPr>
              <a:t> "X". </a:t>
            </a:r>
            <a:r>
              <a:rPr lang="pt-BR" sz="2200" dirty="0" err="1">
                <a:ea typeface="+mn-lt"/>
                <a:cs typeface="+mn-lt"/>
              </a:rPr>
              <a:t>And</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put</a:t>
            </a:r>
            <a:r>
              <a:rPr lang="pt-BR" sz="2200" dirty="0">
                <a:ea typeface="+mn-lt"/>
                <a:cs typeface="+mn-lt"/>
              </a:rPr>
              <a:t> </a:t>
            </a:r>
            <a:r>
              <a:rPr lang="pt-BR" sz="2200" dirty="0" err="1">
                <a:ea typeface="+mn-lt"/>
                <a:cs typeface="+mn-lt"/>
              </a:rPr>
              <a:t>our</a:t>
            </a:r>
            <a:r>
              <a:rPr lang="pt-BR" sz="2200" dirty="0">
                <a:ea typeface="+mn-lt"/>
                <a:cs typeface="+mn-lt"/>
              </a:rPr>
              <a:t> </a:t>
            </a:r>
            <a:r>
              <a:rPr lang="pt-BR" sz="2200" dirty="0" err="1">
                <a:ea typeface="+mn-lt"/>
                <a:cs typeface="+mn-lt"/>
              </a:rPr>
              <a:t>dependent</a:t>
            </a:r>
            <a:r>
              <a:rPr lang="pt-BR" sz="2200" dirty="0">
                <a:ea typeface="+mn-lt"/>
                <a:cs typeface="+mn-lt"/>
              </a:rPr>
              <a:t> </a:t>
            </a:r>
            <a:r>
              <a:rPr lang="pt-BR" sz="2200" dirty="0" err="1">
                <a:ea typeface="+mn-lt"/>
                <a:cs typeface="+mn-lt"/>
              </a:rPr>
              <a:t>variable</a:t>
            </a:r>
            <a:r>
              <a:rPr lang="pt-BR" sz="2200" dirty="0">
                <a:ea typeface="+mn-lt"/>
                <a:cs typeface="+mn-lt"/>
              </a:rPr>
              <a:t> </a:t>
            </a:r>
            <a:r>
              <a:rPr lang="pt-BR" sz="2200" dirty="0" err="1">
                <a:ea typeface="+mn-lt"/>
                <a:cs typeface="+mn-lt"/>
              </a:rPr>
              <a:t>or</a:t>
            </a:r>
            <a:r>
              <a:rPr lang="pt-BR" sz="2200" dirty="0">
                <a:ea typeface="+mn-lt"/>
                <a:cs typeface="+mn-lt"/>
              </a:rPr>
              <a:t> target in a </a:t>
            </a:r>
            <a:r>
              <a:rPr lang="pt-BR" sz="2200" dirty="0" err="1">
                <a:ea typeface="+mn-lt"/>
                <a:cs typeface="+mn-lt"/>
              </a:rPr>
              <a:t>variable</a:t>
            </a:r>
            <a:r>
              <a:rPr lang="pt-BR" sz="2200" dirty="0">
                <a:ea typeface="+mn-lt"/>
                <a:cs typeface="+mn-lt"/>
              </a:rPr>
              <a:t> </a:t>
            </a:r>
            <a:r>
              <a:rPr lang="pt-BR" sz="2200" dirty="0" err="1">
                <a:ea typeface="+mn-lt"/>
                <a:cs typeface="+mn-lt"/>
              </a:rPr>
              <a:t>called</a:t>
            </a:r>
            <a:r>
              <a:rPr lang="pt-BR" sz="2200" dirty="0">
                <a:ea typeface="+mn-lt"/>
                <a:cs typeface="+mn-lt"/>
              </a:rPr>
              <a:t> "Y".</a:t>
            </a:r>
            <a:endParaRPr lang="pt-BR" sz="2200" dirty="0">
              <a:cs typeface="Calibri"/>
            </a:endParaRPr>
          </a:p>
          <a:p>
            <a:pPr marL="0" indent="0">
              <a:buNone/>
            </a:pPr>
            <a:r>
              <a:rPr lang="pt-BR" sz="2200" dirty="0">
                <a:ea typeface="+mn-lt"/>
                <a:cs typeface="+mn-lt"/>
              </a:rPr>
              <a:t>In </a:t>
            </a:r>
            <a:r>
              <a:rPr lang="pt-BR" sz="2200" dirty="0" err="1">
                <a:ea typeface="+mn-lt"/>
                <a:cs typeface="+mn-lt"/>
              </a:rPr>
              <a:t>the</a:t>
            </a:r>
            <a:r>
              <a:rPr lang="pt-BR" sz="2200" dirty="0">
                <a:ea typeface="+mn-lt"/>
                <a:cs typeface="+mn-lt"/>
              </a:rPr>
              <a:t> </a:t>
            </a:r>
            <a:r>
              <a:rPr lang="pt-BR" sz="2200" dirty="0" err="1">
                <a:ea typeface="+mn-lt"/>
                <a:cs typeface="+mn-lt"/>
              </a:rPr>
              <a:t>end</a:t>
            </a:r>
            <a:r>
              <a:rPr lang="pt-BR" sz="2200" dirty="0">
                <a:ea typeface="+mn-lt"/>
                <a:cs typeface="+mn-lt"/>
              </a:rPr>
              <a:t>, </a:t>
            </a:r>
            <a:r>
              <a:rPr lang="pt-BR" sz="2200" dirty="0" err="1">
                <a:ea typeface="+mn-lt"/>
                <a:cs typeface="+mn-lt"/>
              </a:rPr>
              <a:t>the</a:t>
            </a:r>
            <a:r>
              <a:rPr lang="pt-BR" sz="2200" dirty="0">
                <a:ea typeface="+mn-lt"/>
                <a:cs typeface="+mn-lt"/>
              </a:rPr>
              <a:t> X </a:t>
            </a:r>
            <a:r>
              <a:rPr lang="pt-BR" sz="2200" dirty="0" err="1">
                <a:ea typeface="+mn-lt"/>
                <a:cs typeface="+mn-lt"/>
              </a:rPr>
              <a:t>variable</a:t>
            </a:r>
            <a:r>
              <a:rPr lang="pt-BR" sz="2200" dirty="0">
                <a:ea typeface="+mn-lt"/>
                <a:cs typeface="+mn-lt"/>
              </a:rPr>
              <a:t> </a:t>
            </a:r>
            <a:r>
              <a:rPr lang="pt-BR" sz="2200" dirty="0" err="1">
                <a:ea typeface="+mn-lt"/>
                <a:cs typeface="+mn-lt"/>
              </a:rPr>
              <a:t>will</a:t>
            </a:r>
            <a:r>
              <a:rPr lang="pt-BR" sz="2200" dirty="0">
                <a:ea typeface="+mn-lt"/>
                <a:cs typeface="+mn-lt"/>
              </a:rPr>
              <a:t> </a:t>
            </a:r>
            <a:r>
              <a:rPr lang="pt-BR" sz="2200" dirty="0" err="1">
                <a:ea typeface="+mn-lt"/>
                <a:cs typeface="+mn-lt"/>
              </a:rPr>
              <a:t>contain</a:t>
            </a:r>
            <a:r>
              <a:rPr lang="pt-BR" sz="2200" dirty="0">
                <a:ea typeface="+mn-lt"/>
                <a:cs typeface="+mn-lt"/>
              </a:rPr>
              <a:t> </a:t>
            </a:r>
            <a:r>
              <a:rPr lang="pt-BR" sz="2200" dirty="0" err="1">
                <a:ea typeface="+mn-lt"/>
                <a:cs typeface="+mn-lt"/>
              </a:rPr>
              <a:t>all</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columns</a:t>
            </a:r>
            <a:r>
              <a:rPr lang="pt-BR" sz="2200" dirty="0">
                <a:ea typeface="+mn-lt"/>
                <a:cs typeface="+mn-lt"/>
              </a:rPr>
              <a:t> </a:t>
            </a:r>
            <a:r>
              <a:rPr lang="pt-BR" sz="2200" dirty="0" err="1">
                <a:ea typeface="+mn-lt"/>
                <a:cs typeface="+mn-lt"/>
              </a:rPr>
              <a:t>of</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dataset</a:t>
            </a:r>
            <a:r>
              <a:rPr lang="pt-BR" sz="2200" dirty="0">
                <a:ea typeface="+mn-lt"/>
                <a:cs typeface="+mn-lt"/>
              </a:rPr>
              <a:t>, </a:t>
            </a:r>
            <a:r>
              <a:rPr lang="pt-BR" sz="2200" dirty="0" err="1">
                <a:ea typeface="+mn-lt"/>
                <a:cs typeface="+mn-lt"/>
              </a:rPr>
              <a:t>except</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Class</a:t>
            </a:r>
            <a:r>
              <a:rPr lang="pt-BR" sz="2200" dirty="0">
                <a:ea typeface="+mn-lt"/>
                <a:cs typeface="+mn-lt"/>
              </a:rPr>
              <a:t>" </a:t>
            </a:r>
            <a:r>
              <a:rPr lang="pt-BR" sz="2200" dirty="0" err="1">
                <a:ea typeface="+mn-lt"/>
                <a:cs typeface="+mn-lt"/>
              </a:rPr>
              <a:t>column</a:t>
            </a:r>
            <a:r>
              <a:rPr lang="pt-BR" sz="2200" dirty="0">
                <a:ea typeface="+mn-lt"/>
                <a:cs typeface="+mn-lt"/>
              </a:rPr>
              <a:t>, </a:t>
            </a:r>
            <a:r>
              <a:rPr lang="pt-BR" sz="2200" dirty="0" err="1">
                <a:ea typeface="+mn-lt"/>
                <a:cs typeface="+mn-lt"/>
              </a:rPr>
              <a:t>which</a:t>
            </a:r>
            <a:r>
              <a:rPr lang="pt-BR" sz="2200" dirty="0">
                <a:ea typeface="+mn-lt"/>
                <a:cs typeface="+mn-lt"/>
              </a:rPr>
              <a:t> </a:t>
            </a:r>
            <a:r>
              <a:rPr lang="pt-BR" sz="2200" dirty="0" err="1">
                <a:ea typeface="+mn-lt"/>
                <a:cs typeface="+mn-lt"/>
              </a:rPr>
              <a:t>will</a:t>
            </a:r>
            <a:r>
              <a:rPr lang="pt-BR" sz="2200" dirty="0">
                <a:ea typeface="+mn-lt"/>
                <a:cs typeface="+mn-lt"/>
              </a:rPr>
              <a:t> </a:t>
            </a:r>
            <a:r>
              <a:rPr lang="pt-BR" sz="2200" dirty="0" err="1">
                <a:ea typeface="+mn-lt"/>
                <a:cs typeface="+mn-lt"/>
              </a:rPr>
              <a:t>be</a:t>
            </a:r>
            <a:r>
              <a:rPr lang="pt-BR" sz="2200" dirty="0">
                <a:ea typeface="+mn-lt"/>
                <a:cs typeface="+mn-lt"/>
              </a:rPr>
              <a:t> </a:t>
            </a:r>
            <a:r>
              <a:rPr lang="pt-BR" sz="2200" dirty="0" err="1">
                <a:ea typeface="+mn-lt"/>
                <a:cs typeface="+mn-lt"/>
              </a:rPr>
              <a:t>inside</a:t>
            </a:r>
            <a:r>
              <a:rPr lang="pt-BR" sz="2200" dirty="0">
                <a:ea typeface="+mn-lt"/>
                <a:cs typeface="+mn-lt"/>
              </a:rPr>
              <a:t> </a:t>
            </a:r>
            <a:r>
              <a:rPr lang="pt-BR" sz="2200" dirty="0" err="1">
                <a:ea typeface="+mn-lt"/>
                <a:cs typeface="+mn-lt"/>
              </a:rPr>
              <a:t>the</a:t>
            </a:r>
            <a:r>
              <a:rPr lang="pt-BR" sz="2200" dirty="0">
                <a:ea typeface="+mn-lt"/>
                <a:cs typeface="+mn-lt"/>
              </a:rPr>
              <a:t> Y </a:t>
            </a:r>
            <a:r>
              <a:rPr lang="pt-BR" sz="2200" dirty="0" err="1">
                <a:ea typeface="+mn-lt"/>
                <a:cs typeface="+mn-lt"/>
              </a:rPr>
              <a:t>variable</a:t>
            </a:r>
            <a:r>
              <a:rPr lang="pt-BR" sz="2200" dirty="0">
                <a:ea typeface="+mn-lt"/>
                <a:cs typeface="+mn-lt"/>
              </a:rPr>
              <a:t>. The X </a:t>
            </a:r>
            <a:r>
              <a:rPr lang="pt-BR" sz="2200" dirty="0" err="1">
                <a:ea typeface="+mn-lt"/>
                <a:cs typeface="+mn-lt"/>
              </a:rPr>
              <a:t>variable</a:t>
            </a:r>
            <a:r>
              <a:rPr lang="pt-BR" sz="2200" dirty="0">
                <a:ea typeface="+mn-lt"/>
                <a:cs typeface="+mn-lt"/>
              </a:rPr>
              <a:t> </a:t>
            </a:r>
            <a:r>
              <a:rPr lang="pt-BR" sz="2200" dirty="0" err="1">
                <a:ea typeface="+mn-lt"/>
                <a:cs typeface="+mn-lt"/>
              </a:rPr>
              <a:t>you</a:t>
            </a:r>
            <a:r>
              <a:rPr lang="pt-BR" sz="2200" dirty="0">
                <a:ea typeface="+mn-lt"/>
                <a:cs typeface="+mn-lt"/>
              </a:rPr>
              <a:t> </a:t>
            </a:r>
            <a:r>
              <a:rPr lang="pt-BR" sz="2200" dirty="0" err="1">
                <a:ea typeface="+mn-lt"/>
                <a:cs typeface="+mn-lt"/>
              </a:rPr>
              <a:t>saw</a:t>
            </a:r>
            <a:r>
              <a:rPr lang="pt-BR" sz="2200" dirty="0">
                <a:ea typeface="+mn-lt"/>
                <a:cs typeface="+mn-lt"/>
              </a:rPr>
              <a:t> </a:t>
            </a:r>
            <a:r>
              <a:rPr lang="pt-BR" sz="2200" dirty="0" err="1">
                <a:ea typeface="+mn-lt"/>
                <a:cs typeface="+mn-lt"/>
              </a:rPr>
              <a:t>above</a:t>
            </a:r>
            <a:r>
              <a:rPr lang="pt-BR" sz="2200" dirty="0">
                <a:ea typeface="+mn-lt"/>
                <a:cs typeface="+mn-lt"/>
              </a:rPr>
              <a:t> </a:t>
            </a:r>
            <a:r>
              <a:rPr lang="pt-BR" sz="2200" dirty="0" err="1">
                <a:ea typeface="+mn-lt"/>
                <a:cs typeface="+mn-lt"/>
              </a:rPr>
              <a:t>with</a:t>
            </a:r>
            <a:r>
              <a:rPr lang="pt-BR" sz="2200" dirty="0">
                <a:ea typeface="+mn-lt"/>
                <a:cs typeface="+mn-lt"/>
              </a:rPr>
              <a:t> </a:t>
            </a:r>
            <a:r>
              <a:rPr lang="pt-BR" sz="2200" dirty="0" err="1">
                <a:ea typeface="+mn-lt"/>
                <a:cs typeface="+mn-lt"/>
              </a:rPr>
              <a:t>equal</a:t>
            </a:r>
            <a:r>
              <a:rPr lang="pt-BR" sz="2200" dirty="0">
                <a:ea typeface="+mn-lt"/>
                <a:cs typeface="+mn-lt"/>
              </a:rPr>
              <a:t> </a:t>
            </a:r>
            <a:r>
              <a:rPr lang="pt-BR" sz="2200" dirty="0" err="1">
                <a:ea typeface="+mn-lt"/>
                <a:cs typeface="+mn-lt"/>
              </a:rPr>
              <a:t>scale</a:t>
            </a:r>
            <a:r>
              <a:rPr lang="pt-BR" sz="2200" dirty="0">
                <a:ea typeface="+mn-lt"/>
                <a:cs typeface="+mn-lt"/>
              </a:rPr>
              <a:t> </a:t>
            </a:r>
            <a:r>
              <a:rPr lang="pt-BR" sz="2200" dirty="0" err="1">
                <a:ea typeface="+mn-lt"/>
                <a:cs typeface="+mn-lt"/>
              </a:rPr>
              <a:t>values</a:t>
            </a:r>
            <a:r>
              <a:rPr lang="pt-BR" sz="2200" dirty="0">
                <a:ea typeface="+mn-lt"/>
                <a:cs typeface="+mn-lt"/>
              </a:rPr>
              <a:t>, </a:t>
            </a:r>
            <a:r>
              <a:rPr lang="pt-BR" sz="2200" dirty="0" err="1">
                <a:ea typeface="+mn-lt"/>
                <a:cs typeface="+mn-lt"/>
              </a:rPr>
              <a:t>the</a:t>
            </a:r>
            <a:r>
              <a:rPr lang="pt-BR" sz="2200" dirty="0">
                <a:ea typeface="+mn-lt"/>
                <a:cs typeface="+mn-lt"/>
              </a:rPr>
              <a:t> Y </a:t>
            </a:r>
            <a:r>
              <a:rPr lang="pt-BR" sz="2200" dirty="0" err="1">
                <a:ea typeface="+mn-lt"/>
                <a:cs typeface="+mn-lt"/>
              </a:rPr>
              <a:t>variable</a:t>
            </a:r>
            <a:r>
              <a:rPr lang="pt-BR" sz="2200" dirty="0">
                <a:ea typeface="+mn-lt"/>
                <a:cs typeface="+mn-lt"/>
              </a:rPr>
              <a:t> looks like </a:t>
            </a:r>
            <a:r>
              <a:rPr lang="pt-BR" sz="2200" dirty="0" err="1">
                <a:ea typeface="+mn-lt"/>
                <a:cs typeface="+mn-lt"/>
              </a:rPr>
              <a:t>this</a:t>
            </a:r>
            <a:r>
              <a:rPr lang="pt-BR" sz="2200" dirty="0">
                <a:ea typeface="+mn-lt"/>
                <a:cs typeface="+mn-lt"/>
              </a:rPr>
              <a:t>:</a:t>
            </a:r>
            <a:endParaRPr lang="pt-BR" sz="2200">
              <a:cs typeface="Calibri"/>
            </a:endParaRPr>
          </a:p>
        </p:txBody>
      </p:sp>
      <p:cxnSp>
        <p:nvCxnSpPr>
          <p:cNvPr id="5" name="Conector de Seta Reta 4">
            <a:extLst>
              <a:ext uri="{FF2B5EF4-FFF2-40B4-BE49-F238E27FC236}">
                <a16:creationId xmlns:a16="http://schemas.microsoft.com/office/drawing/2014/main" id="{A96BDEC5-600C-4F10-8F22-8D3744D21909}"/>
              </a:ext>
            </a:extLst>
          </p:cNvPr>
          <p:cNvCxnSpPr/>
          <p:nvPr/>
        </p:nvCxnSpPr>
        <p:spPr>
          <a:xfrm flipV="1">
            <a:off x="496327" y="18875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Texto&#10;&#10;Descrição gerada automaticamente">
            <a:extLst>
              <a:ext uri="{FF2B5EF4-FFF2-40B4-BE49-F238E27FC236}">
                <a16:creationId xmlns:a16="http://schemas.microsoft.com/office/drawing/2014/main" id="{121C3212-7EC5-46D0-8669-3034FE400A85}"/>
              </a:ext>
            </a:extLst>
          </p:cNvPr>
          <p:cNvPicPr>
            <a:picLocks noChangeAspect="1"/>
          </p:cNvPicPr>
          <p:nvPr/>
        </p:nvPicPr>
        <p:blipFill>
          <a:blip r:embed="rId2"/>
          <a:stretch>
            <a:fillRect/>
          </a:stretch>
        </p:blipFill>
        <p:spPr>
          <a:xfrm>
            <a:off x="3472543" y="5119114"/>
            <a:ext cx="5886450" cy="1450309"/>
          </a:xfrm>
          <a:prstGeom prst="rect">
            <a:avLst/>
          </a:prstGeom>
        </p:spPr>
      </p:pic>
    </p:spTree>
    <p:extLst>
      <p:ext uri="{BB962C8B-B14F-4D97-AF65-F5344CB8AC3E}">
        <p14:creationId xmlns:p14="http://schemas.microsoft.com/office/powerpoint/2010/main" val="383940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F600D7-E4F2-4DF2-A12A-0B66C913418C}"/>
              </a:ext>
            </a:extLst>
          </p:cNvPr>
          <p:cNvSpPr>
            <a:spLocks noGrp="1"/>
          </p:cNvSpPr>
          <p:nvPr>
            <p:ph type="title"/>
          </p:nvPr>
        </p:nvSpPr>
        <p:spPr>
          <a:xfrm>
            <a:off x="593785" y="77578"/>
            <a:ext cx="10515600" cy="448545"/>
          </a:xfrm>
        </p:spPr>
        <p:txBody>
          <a:bodyPr lIns="91440" tIns="45720" rIns="91440" bIns="45720" anchor="t"/>
          <a:lstStyle/>
          <a:p>
            <a:endParaRPr lang="en-US" sz="3600" dirty="0">
              <a:solidFill>
                <a:srgbClr val="0B49CB"/>
              </a:solidFill>
              <a:latin typeface="Abadi"/>
              <a:ea typeface="+mj-lt"/>
              <a:cs typeface="+mj-lt"/>
            </a:endParaRPr>
          </a:p>
          <a:p>
            <a:endParaRPr lang="en-US" dirty="0">
              <a:solidFill>
                <a:srgbClr val="0B49CB"/>
              </a:solidFill>
              <a:cs typeface="Calibri Light"/>
            </a:endParaRPr>
          </a:p>
        </p:txBody>
      </p:sp>
      <p:sp>
        <p:nvSpPr>
          <p:cNvPr id="3" name="Espaço Reservado para Conteúdo 2">
            <a:extLst>
              <a:ext uri="{FF2B5EF4-FFF2-40B4-BE49-F238E27FC236}">
                <a16:creationId xmlns:a16="http://schemas.microsoft.com/office/drawing/2014/main" id="{C34AB7E1-C751-4B23-B683-5B680AE67BC3}"/>
              </a:ext>
            </a:extLst>
          </p:cNvPr>
          <p:cNvSpPr>
            <a:spLocks noGrp="1"/>
          </p:cNvSpPr>
          <p:nvPr>
            <p:ph idx="1"/>
          </p:nvPr>
        </p:nvSpPr>
        <p:spPr>
          <a:xfrm>
            <a:off x="593786" y="445399"/>
            <a:ext cx="10659373" cy="6277903"/>
          </a:xfrm>
        </p:spPr>
        <p:txBody>
          <a:bodyPr lIns="91440" tIns="45720" rIns="91440" bIns="45720" anchor="t"/>
          <a:lstStyle/>
          <a:p>
            <a:pPr marL="0" indent="0">
              <a:buNone/>
            </a:pPr>
            <a:r>
              <a:rPr lang="en-US" sz="2000">
                <a:latin typeface="IBM Plex Mono Text"/>
                <a:ea typeface="+mn-lt"/>
                <a:cs typeface="+mn-lt"/>
              </a:rPr>
              <a:t>In this analogy, the adventurer is a Data Scientist. The data scientist is the one who has the right tools to explore data, which is like treasure maps.</a:t>
            </a:r>
            <a:endParaRPr lang="pt-BR" sz="2000">
              <a:latin typeface="IBM Plex Mono Text"/>
              <a:cs typeface="Calibri"/>
            </a:endParaRPr>
          </a:p>
          <a:p>
            <a:pPr marL="0" indent="0">
              <a:buNone/>
            </a:pPr>
            <a:r>
              <a:rPr lang="en-US" sz="2000">
                <a:latin typeface="IBM Plex Mono Text"/>
                <a:ea typeface="+mn-lt"/>
                <a:cs typeface="+mn-lt"/>
              </a:rPr>
              <a:t>It is necessary to explore alternative paths, understand the best tools for the job, perform analysis, and then go on discovering the secrets of the map, or insights into the data.</a:t>
            </a:r>
          </a:p>
          <a:p>
            <a:pPr marL="0" indent="0">
              <a:buNone/>
            </a:pPr>
            <a:r>
              <a:rPr lang="en-US" sz="2000">
                <a:latin typeface="IBM Plex Mono Text"/>
                <a:ea typeface="+mn-lt"/>
                <a:cs typeface="+mn-lt"/>
              </a:rPr>
              <a:t>As an adventurer, having the right knowledge and tools is not enough. It takes determination, curiosity, passion and to be a successful data scientist, this is critical. I will be the data scientist on this project, and together we will get our treasure, which is nothing more than answering the questions above.</a:t>
            </a:r>
            <a:endParaRPr lang="en-US" sz="2000" dirty="0">
              <a:latin typeface="IBM Plex Mono Text"/>
              <a:ea typeface="+mn-lt"/>
              <a:cs typeface="+mn-lt"/>
            </a:endParaRPr>
          </a:p>
          <a:p>
            <a:pPr marL="0" indent="0">
              <a:buNone/>
            </a:pPr>
            <a:r>
              <a:rPr lang="en-US" sz="2400">
                <a:latin typeface="Abadi"/>
                <a:cs typeface="Calibri"/>
              </a:rPr>
              <a:t>The Process:</a:t>
            </a:r>
            <a:endParaRPr lang="en-US" sz="2400">
              <a:ea typeface="+mn-lt"/>
              <a:cs typeface="+mn-lt"/>
            </a:endParaRPr>
          </a:p>
          <a:p>
            <a:pPr marL="0" indent="0">
              <a:buNone/>
            </a:pPr>
            <a:r>
              <a:rPr lang="en-US" sz="2000">
                <a:latin typeface="IBM Plex Mono Text"/>
                <a:ea typeface="+mn-lt"/>
                <a:cs typeface="+mn-lt"/>
              </a:rPr>
              <a:t>In this project we have access to data provided by Space X itself, with the records of several Falcon </a:t>
            </a:r>
            <a:r>
              <a:rPr lang="en-US" sz="2000" dirty="0">
                <a:latin typeface="IBM Plex Mono Text"/>
                <a:ea typeface="+mn-lt"/>
                <a:cs typeface="+mn-lt"/>
              </a:rPr>
              <a:t>9 rocket missions, which contains the results of the missions, the version of the rocket, whether the rocket landed successfully or not, among other information. </a:t>
            </a:r>
          </a:p>
          <a:p>
            <a:pPr>
              <a:buNone/>
            </a:pPr>
            <a:r>
              <a:rPr lang="en-US" sz="2000">
                <a:latin typeface="IBM Plex Mono Text"/>
                <a:ea typeface="+mn-lt"/>
                <a:cs typeface="+mn-lt"/>
              </a:rPr>
              <a:t>We will make a series of procedures to </a:t>
            </a:r>
            <a:r>
              <a:rPr lang="en-US" sz="2000" dirty="0">
                <a:latin typeface="IBM Plex Mono Text"/>
                <a:ea typeface="+mn-lt"/>
                <a:cs typeface="+mn-lt"/>
              </a:rPr>
              <a:t>clean the data and sort it. Then we will analyze this data statistically and with graphics and go through the insights that we will have.</a:t>
            </a:r>
            <a:endParaRPr lang="en-US" sz="2000">
              <a:latin typeface="IBM Plex Mono Text"/>
              <a:cs typeface="Calibri"/>
            </a:endParaRPr>
          </a:p>
          <a:p>
            <a:pPr marL="0" indent="0">
              <a:buNone/>
            </a:pPr>
            <a:r>
              <a:rPr lang="en-US" sz="2000">
                <a:latin typeface="IBM Plex Mono Text"/>
                <a:ea typeface="+mn-lt"/>
                <a:cs typeface="+mn-lt"/>
              </a:rPr>
              <a:t>Finally, we will see the results of a machine learning model that gives us a prediction whether a rocket will land successfully or not.</a:t>
            </a:r>
            <a:endParaRPr lang="en-US" sz="2000">
              <a:latin typeface="IBM Plex Mono Text"/>
              <a:cs typeface="Calibri"/>
            </a:endParaRPr>
          </a:p>
          <a:p>
            <a:pPr marL="0" indent="0">
              <a:buNone/>
            </a:pPr>
            <a:r>
              <a:rPr lang="en-US" sz="2000">
                <a:ea typeface="+mn-lt"/>
                <a:cs typeface="+mn-lt"/>
              </a:rPr>
              <a:t>The entire process was done in Python through Jupyter Notebooks.</a:t>
            </a:r>
            <a:endParaRPr lang="en-US"/>
          </a:p>
          <a:p>
            <a:pPr marL="0" indent="0">
              <a:buNone/>
            </a:pPr>
            <a:r>
              <a:rPr lang="en-US" sz="2000" b="1">
                <a:ea typeface="+mn-lt"/>
                <a:cs typeface="+mn-lt"/>
              </a:rPr>
              <a:t>It will be quite a journey, I hope you enjoy it as much as I do!</a:t>
            </a:r>
            <a:endParaRPr lang="en-US" sz="2000" b="1"/>
          </a:p>
          <a:p>
            <a:endParaRPr lang="pt-BR" dirty="0">
              <a:cs typeface="Calibri"/>
            </a:endParaRPr>
          </a:p>
        </p:txBody>
      </p:sp>
    </p:spTree>
    <p:extLst>
      <p:ext uri="{BB962C8B-B14F-4D97-AF65-F5344CB8AC3E}">
        <p14:creationId xmlns:p14="http://schemas.microsoft.com/office/powerpoint/2010/main" val="71657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E26738D-D6E5-4EFD-AD60-DDE3CACC486A}"/>
              </a:ext>
            </a:extLst>
          </p:cNvPr>
          <p:cNvSpPr>
            <a:spLocks noGrp="1"/>
          </p:cNvSpPr>
          <p:nvPr>
            <p:ph idx="1"/>
          </p:nvPr>
        </p:nvSpPr>
        <p:spPr>
          <a:xfrm>
            <a:off x="443593" y="383268"/>
            <a:ext cx="10515600" cy="5698445"/>
          </a:xfrm>
        </p:spPr>
        <p:txBody>
          <a:bodyPr lIns="91440" tIns="45720" rIns="91440" bIns="45720" anchor="t"/>
          <a:lstStyle/>
          <a:p>
            <a:r>
              <a:rPr lang="pt-BR" sz="2400" dirty="0" err="1">
                <a:latin typeface="Abadi"/>
                <a:cs typeface="Calibri"/>
              </a:rPr>
              <a:t>Train</a:t>
            </a:r>
            <a:r>
              <a:rPr lang="pt-BR" sz="2400" dirty="0">
                <a:latin typeface="Abadi"/>
                <a:cs typeface="Calibri"/>
              </a:rPr>
              <a:t> </a:t>
            </a:r>
            <a:r>
              <a:rPr lang="pt-BR" sz="2400" dirty="0" err="1">
                <a:latin typeface="Abadi"/>
                <a:cs typeface="Calibri"/>
              </a:rPr>
              <a:t>and</a:t>
            </a:r>
            <a:r>
              <a:rPr lang="pt-BR" sz="2400" dirty="0">
                <a:latin typeface="Abadi"/>
                <a:cs typeface="Calibri"/>
              </a:rPr>
              <a:t> </a:t>
            </a:r>
            <a:r>
              <a:rPr lang="pt-BR" sz="2400" dirty="0" err="1">
                <a:latin typeface="Abadi"/>
                <a:cs typeface="Calibri"/>
              </a:rPr>
              <a:t>test</a:t>
            </a:r>
            <a:r>
              <a:rPr lang="pt-BR" sz="2400" dirty="0">
                <a:latin typeface="Abadi"/>
                <a:cs typeface="Calibri"/>
              </a:rPr>
              <a:t> split:</a:t>
            </a:r>
          </a:p>
          <a:p>
            <a:pPr>
              <a:buNone/>
            </a:pPr>
            <a:r>
              <a:rPr lang="pt-BR" sz="2200" dirty="0">
                <a:ea typeface="+mn-lt"/>
                <a:cs typeface="+mn-lt"/>
              </a:rPr>
              <a:t>In </a:t>
            </a:r>
            <a:r>
              <a:rPr lang="pt-BR" sz="2200" dirty="0" err="1">
                <a:ea typeface="+mn-lt"/>
                <a:cs typeface="+mn-lt"/>
              </a:rPr>
              <a:t>this</a:t>
            </a:r>
            <a:r>
              <a:rPr lang="pt-BR" sz="2200" dirty="0">
                <a:ea typeface="+mn-lt"/>
                <a:cs typeface="+mn-lt"/>
              </a:rPr>
              <a:t> </a:t>
            </a:r>
            <a:r>
              <a:rPr lang="pt-BR" sz="2200" dirty="0" err="1">
                <a:ea typeface="+mn-lt"/>
                <a:cs typeface="+mn-lt"/>
              </a:rPr>
              <a:t>step</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train</a:t>
            </a:r>
            <a:r>
              <a:rPr lang="pt-BR" sz="2200" dirty="0">
                <a:ea typeface="+mn-lt"/>
                <a:cs typeface="+mn-lt"/>
              </a:rPr>
              <a:t> </a:t>
            </a:r>
            <a:r>
              <a:rPr lang="pt-BR" sz="2200" dirty="0" err="1">
                <a:ea typeface="+mn-lt"/>
                <a:cs typeface="+mn-lt"/>
              </a:rPr>
              <a:t>our</a:t>
            </a:r>
            <a:r>
              <a:rPr lang="pt-BR" sz="2200" dirty="0">
                <a:ea typeface="+mn-lt"/>
                <a:cs typeface="+mn-lt"/>
              </a:rPr>
              <a:t> </a:t>
            </a:r>
            <a:r>
              <a:rPr lang="pt-BR" sz="2200" dirty="0" err="1">
                <a:ea typeface="+mn-lt"/>
                <a:cs typeface="+mn-lt"/>
              </a:rPr>
              <a:t>algorithm</a:t>
            </a:r>
            <a:r>
              <a:rPr lang="pt-BR" sz="2200" dirty="0">
                <a:ea typeface="+mn-lt"/>
                <a:cs typeface="+mn-lt"/>
              </a:rPr>
              <a:t> </a:t>
            </a:r>
            <a:r>
              <a:rPr lang="pt-BR" sz="2200" dirty="0" err="1">
                <a:ea typeface="+mn-lt"/>
                <a:cs typeface="+mn-lt"/>
              </a:rPr>
              <a:t>with</a:t>
            </a:r>
            <a:r>
              <a:rPr lang="pt-BR" sz="2200" dirty="0">
                <a:ea typeface="+mn-lt"/>
                <a:cs typeface="+mn-lt"/>
              </a:rPr>
              <a:t> </a:t>
            </a:r>
            <a:r>
              <a:rPr lang="pt-BR" sz="2200" dirty="0" err="1">
                <a:ea typeface="+mn-lt"/>
                <a:cs typeface="+mn-lt"/>
              </a:rPr>
              <a:t>the</a:t>
            </a:r>
            <a:r>
              <a:rPr lang="pt-BR" sz="2200" dirty="0">
                <a:ea typeface="+mn-lt"/>
                <a:cs typeface="+mn-lt"/>
              </a:rPr>
              <a:t> data. </a:t>
            </a:r>
            <a:r>
              <a:rPr lang="pt-BR" sz="2200" dirty="0" err="1">
                <a:ea typeface="+mn-lt"/>
                <a:cs typeface="+mn-lt"/>
              </a:rPr>
              <a:t>We</a:t>
            </a:r>
            <a:r>
              <a:rPr lang="pt-BR" sz="2200" dirty="0">
                <a:ea typeface="+mn-lt"/>
                <a:cs typeface="+mn-lt"/>
              </a:rPr>
              <a:t> use </a:t>
            </a:r>
            <a:r>
              <a:rPr lang="pt-BR" sz="2200" dirty="0" err="1">
                <a:ea typeface="+mn-lt"/>
                <a:cs typeface="+mn-lt"/>
              </a:rPr>
              <a:t>the</a:t>
            </a:r>
            <a:r>
              <a:rPr lang="pt-BR" sz="2200" dirty="0">
                <a:ea typeface="+mn-lt"/>
                <a:cs typeface="+mn-lt"/>
              </a:rPr>
              <a:t> </a:t>
            </a:r>
            <a:r>
              <a:rPr lang="pt-BR" sz="2200" dirty="0" err="1">
                <a:ea typeface="+mn-lt"/>
                <a:cs typeface="+mn-lt"/>
              </a:rPr>
              <a:t>train_test_split</a:t>
            </a:r>
            <a:r>
              <a:rPr lang="pt-BR" sz="2200" dirty="0">
                <a:ea typeface="+mn-lt"/>
                <a:cs typeface="+mn-lt"/>
              </a:rPr>
              <a:t> tool </a:t>
            </a:r>
            <a:r>
              <a:rPr lang="pt-BR" sz="2200" dirty="0" err="1">
                <a:ea typeface="+mn-lt"/>
                <a:cs typeface="+mn-lt"/>
              </a:rPr>
              <a:t>which</a:t>
            </a:r>
            <a:r>
              <a:rPr lang="pt-BR" sz="2200" dirty="0">
                <a:ea typeface="+mn-lt"/>
                <a:cs typeface="+mn-lt"/>
              </a:rPr>
              <a:t> takes a </a:t>
            </a:r>
            <a:r>
              <a:rPr lang="pt-BR" sz="2200" dirty="0" err="1">
                <a:ea typeface="+mn-lt"/>
                <a:cs typeface="+mn-lt"/>
              </a:rPr>
              <a:t>piece</a:t>
            </a:r>
            <a:r>
              <a:rPr lang="pt-BR" sz="2200" dirty="0">
                <a:ea typeface="+mn-lt"/>
                <a:cs typeface="+mn-lt"/>
              </a:rPr>
              <a:t> </a:t>
            </a:r>
            <a:r>
              <a:rPr lang="pt-BR" sz="2200" dirty="0" err="1">
                <a:ea typeface="+mn-lt"/>
                <a:cs typeface="+mn-lt"/>
              </a:rPr>
              <a:t>of</a:t>
            </a:r>
            <a:r>
              <a:rPr lang="pt-BR" sz="2200" dirty="0">
                <a:ea typeface="+mn-lt"/>
                <a:cs typeface="+mn-lt"/>
              </a:rPr>
              <a:t> data for </a:t>
            </a:r>
            <a:r>
              <a:rPr lang="pt-BR" sz="2200" dirty="0" err="1">
                <a:ea typeface="+mn-lt"/>
                <a:cs typeface="+mn-lt"/>
              </a:rPr>
              <a:t>testing</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rest</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used</a:t>
            </a:r>
            <a:r>
              <a:rPr lang="pt-BR" sz="2200" dirty="0">
                <a:ea typeface="+mn-lt"/>
                <a:cs typeface="+mn-lt"/>
              </a:rPr>
              <a:t> for training. </a:t>
            </a:r>
            <a:r>
              <a:rPr lang="pt-BR" sz="2200" dirty="0" err="1">
                <a:ea typeface="+mn-lt"/>
                <a:cs typeface="+mn-lt"/>
              </a:rPr>
              <a:t>I'll</a:t>
            </a:r>
            <a:r>
              <a:rPr lang="pt-BR" sz="2200" dirty="0">
                <a:ea typeface="+mn-lt"/>
                <a:cs typeface="+mn-lt"/>
              </a:rPr>
              <a:t> </a:t>
            </a:r>
            <a:r>
              <a:rPr lang="pt-BR" sz="2200" dirty="0" err="1">
                <a:ea typeface="+mn-lt"/>
                <a:cs typeface="+mn-lt"/>
              </a:rPr>
              <a:t>explain</a:t>
            </a:r>
            <a:r>
              <a:rPr lang="pt-BR" sz="2200" dirty="0">
                <a:ea typeface="+mn-lt"/>
                <a:cs typeface="+mn-lt"/>
              </a:rPr>
              <a:t> </a:t>
            </a:r>
            <a:r>
              <a:rPr lang="pt-BR" sz="2200" dirty="0" err="1">
                <a:ea typeface="+mn-lt"/>
                <a:cs typeface="+mn-lt"/>
              </a:rPr>
              <a:t>why</a:t>
            </a:r>
            <a:r>
              <a:rPr lang="pt-BR" sz="2200" dirty="0">
                <a:ea typeface="+mn-lt"/>
                <a:cs typeface="+mn-lt"/>
              </a:rPr>
              <a:t> </a:t>
            </a:r>
            <a:r>
              <a:rPr lang="pt-BR" sz="2200" dirty="0" err="1">
                <a:ea typeface="+mn-lt"/>
                <a:cs typeface="+mn-lt"/>
              </a:rPr>
              <a:t>this</a:t>
            </a:r>
            <a:r>
              <a:rPr lang="pt-BR" sz="2200" dirty="0">
                <a:ea typeface="+mn-lt"/>
                <a:cs typeface="+mn-lt"/>
              </a:rPr>
              <a:t> </a:t>
            </a:r>
            <a:r>
              <a:rPr lang="pt-BR" sz="2200" dirty="0" err="1">
                <a:ea typeface="+mn-lt"/>
                <a:cs typeface="+mn-lt"/>
              </a:rPr>
              <a:t>is</a:t>
            </a:r>
            <a:r>
              <a:rPr lang="pt-BR" sz="2200" dirty="0">
                <a:ea typeface="+mn-lt"/>
                <a:cs typeface="+mn-lt"/>
              </a:rPr>
              <a:t>.</a:t>
            </a:r>
          </a:p>
          <a:p>
            <a:pPr>
              <a:buNone/>
            </a:pPr>
            <a:r>
              <a:rPr lang="pt-BR" sz="2200" dirty="0" err="1">
                <a:ea typeface="+mn-lt"/>
                <a:cs typeface="+mn-lt"/>
              </a:rPr>
              <a:t>If</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passed</a:t>
            </a:r>
            <a:r>
              <a:rPr lang="pt-BR" sz="2200" dirty="0">
                <a:ea typeface="+mn-lt"/>
                <a:cs typeface="+mn-lt"/>
              </a:rPr>
              <a:t> </a:t>
            </a:r>
            <a:r>
              <a:rPr lang="pt-BR" sz="2200" dirty="0" err="1">
                <a:ea typeface="+mn-lt"/>
                <a:cs typeface="+mn-lt"/>
              </a:rPr>
              <a:t>all</a:t>
            </a:r>
            <a:r>
              <a:rPr lang="pt-BR" sz="2200" dirty="0">
                <a:ea typeface="+mn-lt"/>
                <a:cs typeface="+mn-lt"/>
              </a:rPr>
              <a:t> </a:t>
            </a:r>
            <a:r>
              <a:rPr lang="pt-BR" sz="2200" dirty="0" err="1">
                <a:ea typeface="+mn-lt"/>
                <a:cs typeface="+mn-lt"/>
              </a:rPr>
              <a:t>the</a:t>
            </a:r>
            <a:r>
              <a:rPr lang="pt-BR" sz="2200" dirty="0">
                <a:ea typeface="+mn-lt"/>
                <a:cs typeface="+mn-lt"/>
              </a:rPr>
              <a:t> data </a:t>
            </a:r>
            <a:r>
              <a:rPr lang="pt-BR" sz="2200" dirty="0" err="1">
                <a:ea typeface="+mn-lt"/>
                <a:cs typeface="+mn-lt"/>
              </a:rPr>
              <a:t>to</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algorithm</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train</a:t>
            </a:r>
            <a:r>
              <a:rPr lang="pt-BR" sz="2200" dirty="0">
                <a:ea typeface="+mn-lt"/>
                <a:cs typeface="+mn-lt"/>
              </a:rPr>
              <a:t> </a:t>
            </a:r>
            <a:r>
              <a:rPr lang="pt-BR" sz="2200" dirty="0" err="1">
                <a:ea typeface="+mn-lt"/>
                <a:cs typeface="+mn-lt"/>
              </a:rPr>
              <a:t>with</a:t>
            </a:r>
            <a:r>
              <a:rPr lang="pt-BR" sz="2200" dirty="0">
                <a:ea typeface="+mn-lt"/>
                <a:cs typeface="+mn-lt"/>
              </a:rPr>
              <a:t> </a:t>
            </a:r>
            <a:r>
              <a:rPr lang="pt-BR" sz="2200" dirty="0" err="1">
                <a:ea typeface="+mn-lt"/>
                <a:cs typeface="+mn-lt"/>
              </a:rPr>
              <a:t>them</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then</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took</a:t>
            </a:r>
            <a:r>
              <a:rPr lang="pt-BR" sz="2200" dirty="0">
                <a:ea typeface="+mn-lt"/>
                <a:cs typeface="+mn-lt"/>
              </a:rPr>
              <a:t> a </a:t>
            </a:r>
            <a:r>
              <a:rPr lang="pt-BR" sz="2200" dirty="0" err="1">
                <a:ea typeface="+mn-lt"/>
                <a:cs typeface="+mn-lt"/>
              </a:rPr>
              <a:t>record</a:t>
            </a:r>
            <a:r>
              <a:rPr lang="pt-BR" sz="2200" dirty="0">
                <a:ea typeface="+mn-lt"/>
                <a:cs typeface="+mn-lt"/>
              </a:rPr>
              <a:t> </a:t>
            </a:r>
            <a:r>
              <a:rPr lang="pt-BR" sz="2200" dirty="0" err="1">
                <a:ea typeface="+mn-lt"/>
                <a:cs typeface="+mn-lt"/>
              </a:rPr>
              <a:t>of</a:t>
            </a:r>
            <a:r>
              <a:rPr lang="pt-BR" sz="2200" dirty="0">
                <a:ea typeface="+mn-lt"/>
                <a:cs typeface="+mn-lt"/>
              </a:rPr>
              <a:t> </a:t>
            </a:r>
            <a:r>
              <a:rPr lang="pt-BR" sz="2200" dirty="0" err="1">
                <a:ea typeface="+mn-lt"/>
                <a:cs typeface="+mn-lt"/>
              </a:rPr>
              <a:t>the</a:t>
            </a:r>
            <a:r>
              <a:rPr lang="pt-BR" sz="2200" dirty="0">
                <a:ea typeface="+mn-lt"/>
                <a:cs typeface="+mn-lt"/>
              </a:rPr>
              <a:t> data </a:t>
            </a:r>
            <a:r>
              <a:rPr lang="pt-BR" sz="2200" dirty="0" err="1">
                <a:ea typeface="+mn-lt"/>
                <a:cs typeface="+mn-lt"/>
              </a:rPr>
              <a:t>and</a:t>
            </a:r>
            <a:r>
              <a:rPr lang="pt-BR" sz="2200" dirty="0">
                <a:ea typeface="+mn-lt"/>
                <a:cs typeface="+mn-lt"/>
              </a:rPr>
              <a:t> </a:t>
            </a:r>
            <a:r>
              <a:rPr lang="pt-BR" sz="2200" dirty="0" err="1">
                <a:ea typeface="+mn-lt"/>
                <a:cs typeface="+mn-lt"/>
              </a:rPr>
              <a:t>wanted</a:t>
            </a:r>
            <a:r>
              <a:rPr lang="pt-BR" sz="2200" dirty="0">
                <a:ea typeface="+mn-lt"/>
                <a:cs typeface="+mn-lt"/>
              </a:rPr>
              <a:t> a </a:t>
            </a:r>
            <a:r>
              <a:rPr lang="pt-BR" sz="2200" dirty="0" err="1">
                <a:ea typeface="+mn-lt"/>
                <a:cs typeface="+mn-lt"/>
              </a:rPr>
              <a:t>prediction</a:t>
            </a:r>
            <a:r>
              <a:rPr lang="pt-BR" sz="2200" dirty="0">
                <a:ea typeface="+mn-lt"/>
                <a:cs typeface="+mn-lt"/>
              </a:rPr>
              <a:t> </a:t>
            </a:r>
            <a:r>
              <a:rPr lang="pt-BR" sz="2200" dirty="0" err="1">
                <a:ea typeface="+mn-lt"/>
                <a:cs typeface="+mn-lt"/>
              </a:rPr>
              <a:t>from</a:t>
            </a:r>
            <a:r>
              <a:rPr lang="pt-BR" sz="2200" dirty="0">
                <a:ea typeface="+mn-lt"/>
                <a:cs typeface="+mn-lt"/>
              </a:rPr>
              <a:t> it, </a:t>
            </a:r>
            <a:r>
              <a:rPr lang="pt-BR" sz="2200" dirty="0" err="1">
                <a:ea typeface="+mn-lt"/>
                <a:cs typeface="+mn-lt"/>
              </a:rPr>
              <a:t>the</a:t>
            </a:r>
            <a:r>
              <a:rPr lang="pt-BR" sz="2200" dirty="0">
                <a:ea typeface="+mn-lt"/>
                <a:cs typeface="+mn-lt"/>
              </a:rPr>
              <a:t> model </a:t>
            </a:r>
            <a:r>
              <a:rPr lang="pt-BR" sz="2200" dirty="0" err="1">
                <a:ea typeface="+mn-lt"/>
                <a:cs typeface="+mn-lt"/>
              </a:rPr>
              <a:t>would</a:t>
            </a:r>
            <a:r>
              <a:rPr lang="pt-BR" sz="2200" dirty="0">
                <a:ea typeface="+mn-lt"/>
                <a:cs typeface="+mn-lt"/>
              </a:rPr>
              <a:t> </a:t>
            </a:r>
            <a:r>
              <a:rPr lang="pt-BR" sz="2200" dirty="0" err="1">
                <a:ea typeface="+mn-lt"/>
                <a:cs typeface="+mn-lt"/>
              </a:rPr>
              <a:t>get</a:t>
            </a:r>
            <a:r>
              <a:rPr lang="pt-BR" sz="2200" dirty="0">
                <a:ea typeface="+mn-lt"/>
                <a:cs typeface="+mn-lt"/>
              </a:rPr>
              <a:t> it </a:t>
            </a:r>
            <a:r>
              <a:rPr lang="pt-BR" sz="2200" dirty="0" err="1">
                <a:ea typeface="+mn-lt"/>
                <a:cs typeface="+mn-lt"/>
              </a:rPr>
              <a:t>right</a:t>
            </a:r>
            <a:r>
              <a:rPr lang="pt-BR" sz="2200" dirty="0">
                <a:ea typeface="+mn-lt"/>
                <a:cs typeface="+mn-lt"/>
              </a:rPr>
              <a:t> </a:t>
            </a:r>
            <a:r>
              <a:rPr lang="pt-BR" sz="2200" dirty="0" err="1">
                <a:ea typeface="+mn-lt"/>
                <a:cs typeface="+mn-lt"/>
              </a:rPr>
              <a:t>almost</a:t>
            </a:r>
            <a:r>
              <a:rPr lang="pt-BR" sz="2200" dirty="0">
                <a:ea typeface="+mn-lt"/>
                <a:cs typeface="+mn-lt"/>
              </a:rPr>
              <a:t> 100% </a:t>
            </a:r>
            <a:r>
              <a:rPr lang="pt-BR" sz="2200" dirty="0" err="1">
                <a:ea typeface="+mn-lt"/>
                <a:cs typeface="+mn-lt"/>
              </a:rPr>
              <a:t>of</a:t>
            </a:r>
            <a:r>
              <a:rPr lang="pt-BR" sz="2200" dirty="0">
                <a:ea typeface="+mn-lt"/>
                <a:cs typeface="+mn-lt"/>
              </a:rPr>
              <a:t> </a:t>
            </a:r>
            <a:r>
              <a:rPr lang="pt-BR" sz="2200" dirty="0" err="1">
                <a:ea typeface="+mn-lt"/>
                <a:cs typeface="+mn-lt"/>
              </a:rPr>
              <a:t>the</a:t>
            </a:r>
            <a:r>
              <a:rPr lang="pt-BR" sz="2200" dirty="0">
                <a:ea typeface="+mn-lt"/>
                <a:cs typeface="+mn-lt"/>
              </a:rPr>
              <a:t> time. </a:t>
            </a:r>
          </a:p>
          <a:p>
            <a:pPr>
              <a:buNone/>
            </a:pPr>
            <a:r>
              <a:rPr lang="pt-BR" sz="2200" dirty="0" err="1">
                <a:ea typeface="+mn-lt"/>
                <a:cs typeface="+mn-lt"/>
              </a:rPr>
              <a:t>Why</a:t>
            </a:r>
            <a:r>
              <a:rPr lang="pt-BR" sz="2200" dirty="0">
                <a:ea typeface="+mn-lt"/>
                <a:cs typeface="+mn-lt"/>
              </a:rPr>
              <a:t> </a:t>
            </a:r>
            <a:r>
              <a:rPr lang="pt-BR" sz="2200" dirty="0" err="1">
                <a:ea typeface="+mn-lt"/>
                <a:cs typeface="+mn-lt"/>
              </a:rPr>
              <a:t>that</a:t>
            </a:r>
            <a:r>
              <a:rPr lang="pt-BR" sz="2200" dirty="0">
                <a:ea typeface="+mn-lt"/>
                <a:cs typeface="+mn-lt"/>
              </a:rPr>
              <a:t>? </a:t>
            </a:r>
            <a:endParaRPr lang="pt-BR">
              <a:ea typeface="+mn-lt"/>
              <a:cs typeface="+mn-lt"/>
            </a:endParaRPr>
          </a:p>
          <a:p>
            <a:pPr>
              <a:buNone/>
            </a:pPr>
            <a:r>
              <a:rPr lang="pt-BR" sz="2200" dirty="0" err="1">
                <a:ea typeface="+mn-lt"/>
                <a:cs typeface="+mn-lt"/>
              </a:rPr>
              <a:t>Why</a:t>
            </a:r>
            <a:r>
              <a:rPr lang="pt-BR" sz="2200" dirty="0">
                <a:ea typeface="+mn-lt"/>
                <a:cs typeface="+mn-lt"/>
              </a:rPr>
              <a:t> </a:t>
            </a:r>
            <a:r>
              <a:rPr lang="pt-BR" sz="2200" dirty="0" err="1">
                <a:ea typeface="+mn-lt"/>
                <a:cs typeface="+mn-lt"/>
              </a:rPr>
              <a:t>aren't</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giving</a:t>
            </a:r>
            <a:r>
              <a:rPr lang="pt-BR" sz="2200" dirty="0">
                <a:ea typeface="+mn-lt"/>
                <a:cs typeface="+mn-lt"/>
              </a:rPr>
              <a:t> </a:t>
            </a:r>
            <a:r>
              <a:rPr lang="pt-BR" sz="2200" dirty="0" err="1">
                <a:ea typeface="+mn-lt"/>
                <a:cs typeface="+mn-lt"/>
              </a:rPr>
              <a:t>him</a:t>
            </a:r>
            <a:r>
              <a:rPr lang="pt-BR" sz="2200" dirty="0">
                <a:ea typeface="+mn-lt"/>
                <a:cs typeface="+mn-lt"/>
              </a:rPr>
              <a:t> new </a:t>
            </a:r>
            <a:r>
              <a:rPr lang="pt-BR" sz="2200" dirty="0" err="1">
                <a:ea typeface="+mn-lt"/>
                <a:cs typeface="+mn-lt"/>
              </a:rPr>
              <a:t>information</a:t>
            </a:r>
            <a:r>
              <a:rPr lang="pt-BR" sz="2200" dirty="0">
                <a:ea typeface="+mn-lt"/>
                <a:cs typeface="+mn-lt"/>
              </a:rPr>
              <a:t>, </a:t>
            </a:r>
            <a:r>
              <a:rPr lang="pt-BR" sz="2200" dirty="0" err="1">
                <a:ea typeface="+mn-lt"/>
                <a:cs typeface="+mn-lt"/>
              </a:rPr>
              <a:t>he</a:t>
            </a:r>
            <a:r>
              <a:rPr lang="pt-BR" sz="2200" dirty="0">
                <a:ea typeface="+mn-lt"/>
                <a:cs typeface="+mn-lt"/>
              </a:rPr>
              <a:t> </a:t>
            </a:r>
            <a:r>
              <a:rPr lang="pt-BR" sz="2200" dirty="0" err="1">
                <a:ea typeface="+mn-lt"/>
                <a:cs typeface="+mn-lt"/>
              </a:rPr>
              <a:t>already</a:t>
            </a:r>
            <a:r>
              <a:rPr lang="pt-BR" sz="2200" dirty="0">
                <a:ea typeface="+mn-lt"/>
                <a:cs typeface="+mn-lt"/>
              </a:rPr>
              <a:t> </a:t>
            </a:r>
            <a:r>
              <a:rPr lang="pt-BR" sz="2200" dirty="0" err="1">
                <a:ea typeface="+mn-lt"/>
                <a:cs typeface="+mn-lt"/>
              </a:rPr>
              <a:t>trains</a:t>
            </a:r>
            <a:r>
              <a:rPr lang="pt-BR" sz="2200" dirty="0">
                <a:ea typeface="+mn-lt"/>
                <a:cs typeface="+mn-lt"/>
              </a:rPr>
              <a:t> </a:t>
            </a:r>
            <a:r>
              <a:rPr lang="pt-BR" sz="2200" dirty="0" err="1">
                <a:ea typeface="+mn-lt"/>
                <a:cs typeface="+mn-lt"/>
              </a:rPr>
              <a:t>with</a:t>
            </a:r>
            <a:r>
              <a:rPr lang="pt-BR" sz="2200" dirty="0">
                <a:ea typeface="+mn-lt"/>
                <a:cs typeface="+mn-lt"/>
              </a:rPr>
              <a:t> </a:t>
            </a:r>
            <a:r>
              <a:rPr lang="pt-BR" sz="2200" dirty="0" err="1">
                <a:ea typeface="+mn-lt"/>
                <a:cs typeface="+mn-lt"/>
              </a:rPr>
              <a:t>this</a:t>
            </a:r>
            <a:r>
              <a:rPr lang="pt-BR" sz="2200" dirty="0">
                <a:ea typeface="+mn-lt"/>
                <a:cs typeface="+mn-lt"/>
              </a:rPr>
              <a:t> data. </a:t>
            </a:r>
            <a:r>
              <a:rPr lang="pt-BR" sz="2200" dirty="0" err="1">
                <a:ea typeface="+mn-lt"/>
                <a:cs typeface="+mn-lt"/>
              </a:rPr>
              <a:t>It's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same</a:t>
            </a:r>
            <a:r>
              <a:rPr lang="pt-BR" sz="2200" dirty="0">
                <a:ea typeface="+mn-lt"/>
                <a:cs typeface="+mn-lt"/>
              </a:rPr>
              <a:t> as </a:t>
            </a:r>
            <a:r>
              <a:rPr lang="pt-BR" sz="2200" dirty="0" err="1">
                <a:ea typeface="+mn-lt"/>
                <a:cs typeface="+mn-lt"/>
              </a:rPr>
              <a:t>if</a:t>
            </a:r>
            <a:r>
              <a:rPr lang="pt-BR" sz="2200" dirty="0">
                <a:ea typeface="+mn-lt"/>
                <a:cs typeface="+mn-lt"/>
              </a:rPr>
              <a:t> a </a:t>
            </a:r>
            <a:r>
              <a:rPr lang="pt-BR" sz="2200" dirty="0" err="1">
                <a:ea typeface="+mn-lt"/>
                <a:cs typeface="+mn-lt"/>
              </a:rPr>
              <a:t>teacher</a:t>
            </a:r>
            <a:r>
              <a:rPr lang="pt-BR" sz="2200" dirty="0">
                <a:ea typeface="+mn-lt"/>
                <a:cs typeface="+mn-lt"/>
              </a:rPr>
              <a:t> </a:t>
            </a:r>
            <a:r>
              <a:rPr lang="pt-BR" sz="2200" dirty="0" err="1">
                <a:ea typeface="+mn-lt"/>
                <a:cs typeface="+mn-lt"/>
              </a:rPr>
              <a:t>gives</a:t>
            </a:r>
            <a:r>
              <a:rPr lang="pt-BR" sz="2200" dirty="0">
                <a:ea typeface="+mn-lt"/>
                <a:cs typeface="+mn-lt"/>
              </a:rPr>
              <a:t> </a:t>
            </a:r>
            <a:r>
              <a:rPr lang="pt-BR" sz="2200" dirty="0" err="1">
                <a:ea typeface="+mn-lt"/>
                <a:cs typeface="+mn-lt"/>
              </a:rPr>
              <a:t>you</a:t>
            </a:r>
            <a:r>
              <a:rPr lang="pt-BR" sz="2200" dirty="0">
                <a:ea typeface="+mn-lt"/>
                <a:cs typeface="+mn-lt"/>
              </a:rPr>
              <a:t> </a:t>
            </a:r>
            <a:r>
              <a:rPr lang="pt-BR" sz="2200" dirty="0" err="1">
                <a:ea typeface="+mn-lt"/>
                <a:cs typeface="+mn-lt"/>
              </a:rPr>
              <a:t>an</a:t>
            </a:r>
            <a:r>
              <a:rPr lang="pt-BR" sz="2200" dirty="0">
                <a:ea typeface="+mn-lt"/>
                <a:cs typeface="+mn-lt"/>
              </a:rPr>
              <a:t> </a:t>
            </a:r>
            <a:r>
              <a:rPr lang="pt-BR" sz="2200" dirty="0" err="1">
                <a:ea typeface="+mn-lt"/>
                <a:cs typeface="+mn-lt"/>
              </a:rPr>
              <a:t>exercise</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at</a:t>
            </a:r>
            <a:r>
              <a:rPr lang="pt-BR" sz="2200" dirty="0">
                <a:ea typeface="+mn-lt"/>
                <a:cs typeface="+mn-lt"/>
              </a:rPr>
              <a:t> </a:t>
            </a:r>
            <a:r>
              <a:rPr lang="pt-BR" sz="2200" dirty="0" err="1">
                <a:ea typeface="+mn-lt"/>
                <a:cs typeface="+mn-lt"/>
              </a:rPr>
              <a:t>the</a:t>
            </a:r>
            <a:r>
              <a:rPr lang="pt-BR" sz="2200" dirty="0">
                <a:ea typeface="+mn-lt"/>
                <a:cs typeface="+mn-lt"/>
              </a:rPr>
              <a:t> time </a:t>
            </a:r>
            <a:r>
              <a:rPr lang="pt-BR" sz="2200" dirty="0" err="1">
                <a:ea typeface="+mn-lt"/>
                <a:cs typeface="+mn-lt"/>
              </a:rPr>
              <a:t>of</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test</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same</a:t>
            </a:r>
            <a:r>
              <a:rPr lang="pt-BR" sz="2200" dirty="0">
                <a:ea typeface="+mn-lt"/>
                <a:cs typeface="+mn-lt"/>
              </a:rPr>
              <a:t> </a:t>
            </a:r>
            <a:r>
              <a:rPr lang="pt-BR" sz="2200" dirty="0" err="1">
                <a:ea typeface="+mn-lt"/>
                <a:cs typeface="+mn-lt"/>
              </a:rPr>
              <a:t>exercise</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there</a:t>
            </a:r>
            <a:r>
              <a:rPr lang="pt-BR" sz="2200" dirty="0">
                <a:ea typeface="+mn-lt"/>
                <a:cs typeface="+mn-lt"/>
              </a:rPr>
              <a:t>. It makes no </a:t>
            </a:r>
            <a:r>
              <a:rPr lang="pt-BR" sz="2200" dirty="0" err="1">
                <a:ea typeface="+mn-lt"/>
                <a:cs typeface="+mn-lt"/>
              </a:rPr>
              <a:t>sense</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there</a:t>
            </a:r>
            <a:r>
              <a:rPr lang="pt-BR" sz="2200" dirty="0">
                <a:ea typeface="+mn-lt"/>
                <a:cs typeface="+mn-lt"/>
              </a:rPr>
              <a:t> </a:t>
            </a:r>
            <a:r>
              <a:rPr lang="pt-BR" sz="2200" dirty="0" err="1">
                <a:ea typeface="+mn-lt"/>
                <a:cs typeface="+mn-lt"/>
              </a:rPr>
              <a:t>is</a:t>
            </a:r>
            <a:r>
              <a:rPr lang="pt-BR" sz="2200" dirty="0">
                <a:ea typeface="+mn-lt"/>
                <a:cs typeface="+mn-lt"/>
              </a:rPr>
              <a:t> no </a:t>
            </a:r>
            <a:r>
              <a:rPr lang="pt-BR" sz="2200" dirty="0" err="1">
                <a:ea typeface="+mn-lt"/>
                <a:cs typeface="+mn-lt"/>
              </a:rPr>
              <a:t>way</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measure</a:t>
            </a:r>
            <a:r>
              <a:rPr lang="pt-BR" sz="2200" dirty="0">
                <a:ea typeface="+mn-lt"/>
                <a:cs typeface="+mn-lt"/>
              </a:rPr>
              <a:t> </a:t>
            </a:r>
            <a:r>
              <a:rPr lang="pt-BR" sz="2200" dirty="0" err="1">
                <a:ea typeface="+mn-lt"/>
                <a:cs typeface="+mn-lt"/>
              </a:rPr>
              <a:t>student</a:t>
            </a:r>
            <a:r>
              <a:rPr lang="pt-BR" sz="2200" dirty="0">
                <a:ea typeface="+mn-lt"/>
                <a:cs typeface="+mn-lt"/>
              </a:rPr>
              <a:t> </a:t>
            </a:r>
            <a:r>
              <a:rPr lang="pt-BR" sz="2200" dirty="0" err="1">
                <a:ea typeface="+mn-lt"/>
                <a:cs typeface="+mn-lt"/>
              </a:rPr>
              <a:t>learning</a:t>
            </a:r>
            <a:r>
              <a:rPr lang="pt-BR" sz="2200" dirty="0">
                <a:ea typeface="+mn-lt"/>
                <a:cs typeface="+mn-lt"/>
              </a:rPr>
              <a:t>. </a:t>
            </a:r>
            <a:r>
              <a:rPr lang="pt-BR" sz="2200" dirty="0" err="1">
                <a:ea typeface="+mn-lt"/>
                <a:cs typeface="+mn-lt"/>
              </a:rPr>
              <a:t>It's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same</a:t>
            </a:r>
            <a:r>
              <a:rPr lang="pt-BR" sz="2200" dirty="0">
                <a:ea typeface="+mn-lt"/>
                <a:cs typeface="+mn-lt"/>
              </a:rPr>
              <a:t> </a:t>
            </a:r>
            <a:r>
              <a:rPr lang="pt-BR" sz="2200" dirty="0" err="1">
                <a:ea typeface="+mn-lt"/>
                <a:cs typeface="+mn-lt"/>
              </a:rPr>
              <a:t>thing</a:t>
            </a:r>
            <a:r>
              <a:rPr lang="pt-BR" sz="2200" dirty="0">
                <a:ea typeface="+mn-lt"/>
                <a:cs typeface="+mn-lt"/>
              </a:rPr>
              <a:t> </a:t>
            </a:r>
            <a:r>
              <a:rPr lang="pt-BR" sz="2200" dirty="0" err="1">
                <a:ea typeface="+mn-lt"/>
                <a:cs typeface="+mn-lt"/>
              </a:rPr>
              <a:t>with</a:t>
            </a:r>
            <a:r>
              <a:rPr lang="pt-BR" sz="2200" dirty="0">
                <a:ea typeface="+mn-lt"/>
                <a:cs typeface="+mn-lt"/>
              </a:rPr>
              <a:t> </a:t>
            </a:r>
            <a:r>
              <a:rPr lang="pt-BR" sz="2200" dirty="0" err="1">
                <a:ea typeface="+mn-lt"/>
                <a:cs typeface="+mn-lt"/>
              </a:rPr>
              <a:t>our</a:t>
            </a:r>
            <a:r>
              <a:rPr lang="pt-BR" sz="2200" dirty="0">
                <a:ea typeface="+mn-lt"/>
                <a:cs typeface="+mn-lt"/>
              </a:rPr>
              <a:t> model.</a:t>
            </a:r>
            <a:endParaRPr lang="pt-BR">
              <a:cs typeface="Calibri"/>
            </a:endParaRPr>
          </a:p>
          <a:p>
            <a:pPr>
              <a:buNone/>
            </a:pPr>
            <a:r>
              <a:rPr lang="pt-BR" sz="2200" dirty="0" err="1">
                <a:ea typeface="+mn-lt"/>
                <a:cs typeface="+mn-lt"/>
              </a:rPr>
              <a:t>So</a:t>
            </a:r>
            <a:r>
              <a:rPr lang="pt-BR" sz="2200" dirty="0">
                <a:ea typeface="+mn-lt"/>
                <a:cs typeface="+mn-lt"/>
              </a:rPr>
              <a:t> </a:t>
            </a:r>
            <a:r>
              <a:rPr lang="pt-BR" sz="2200" dirty="0" err="1">
                <a:ea typeface="+mn-lt"/>
                <a:cs typeface="+mn-lt"/>
              </a:rPr>
              <a:t>what</a:t>
            </a:r>
            <a:r>
              <a:rPr lang="pt-BR" sz="2200" dirty="0">
                <a:ea typeface="+mn-lt"/>
                <a:cs typeface="+mn-lt"/>
              </a:rPr>
              <a:t> </a:t>
            </a:r>
            <a:r>
              <a:rPr lang="pt-BR" sz="2200" dirty="0" err="1">
                <a:ea typeface="+mn-lt"/>
                <a:cs typeface="+mn-lt"/>
              </a:rPr>
              <a:t>we</a:t>
            </a:r>
            <a:r>
              <a:rPr lang="pt-BR" sz="2200" dirty="0">
                <a:ea typeface="+mn-lt"/>
                <a:cs typeface="+mn-lt"/>
              </a:rPr>
              <a:t> do </a:t>
            </a:r>
            <a:r>
              <a:rPr lang="pt-BR" sz="2200" dirty="0" err="1">
                <a:ea typeface="+mn-lt"/>
                <a:cs typeface="+mn-lt"/>
              </a:rPr>
              <a:t>is</a:t>
            </a:r>
            <a:r>
              <a:rPr lang="pt-BR" sz="2200" dirty="0">
                <a:ea typeface="+mn-lt"/>
                <a:cs typeface="+mn-lt"/>
              </a:rPr>
              <a:t> take a </a:t>
            </a:r>
            <a:r>
              <a:rPr lang="pt-BR" sz="2200" dirty="0" err="1">
                <a:ea typeface="+mn-lt"/>
                <a:cs typeface="+mn-lt"/>
              </a:rPr>
              <a:t>part</a:t>
            </a:r>
            <a:r>
              <a:rPr lang="pt-BR" sz="2200" dirty="0">
                <a:ea typeface="+mn-lt"/>
                <a:cs typeface="+mn-lt"/>
              </a:rPr>
              <a:t> </a:t>
            </a:r>
            <a:r>
              <a:rPr lang="pt-BR" sz="2200" dirty="0" err="1">
                <a:ea typeface="+mn-lt"/>
                <a:cs typeface="+mn-lt"/>
              </a:rPr>
              <a:t>of</a:t>
            </a:r>
            <a:r>
              <a:rPr lang="pt-BR" sz="2200" dirty="0">
                <a:ea typeface="+mn-lt"/>
                <a:cs typeface="+mn-lt"/>
              </a:rPr>
              <a:t> </a:t>
            </a:r>
            <a:r>
              <a:rPr lang="pt-BR" sz="2200" dirty="0" err="1">
                <a:ea typeface="+mn-lt"/>
                <a:cs typeface="+mn-lt"/>
              </a:rPr>
              <a:t>the</a:t>
            </a:r>
            <a:r>
              <a:rPr lang="pt-BR" sz="2200" dirty="0">
                <a:ea typeface="+mn-lt"/>
                <a:cs typeface="+mn-lt"/>
              </a:rPr>
              <a:t> data, </a:t>
            </a:r>
            <a:r>
              <a:rPr lang="pt-BR" sz="2200" dirty="0" err="1">
                <a:ea typeface="+mn-lt"/>
                <a:cs typeface="+mn-lt"/>
              </a:rPr>
              <a:t>usually</a:t>
            </a:r>
            <a:r>
              <a:rPr lang="pt-BR" sz="2200" dirty="0">
                <a:ea typeface="+mn-lt"/>
                <a:cs typeface="+mn-lt"/>
              </a:rPr>
              <a:t> </a:t>
            </a:r>
            <a:r>
              <a:rPr lang="pt-BR" sz="2200" dirty="0" err="1">
                <a:ea typeface="+mn-lt"/>
                <a:cs typeface="+mn-lt"/>
              </a:rPr>
              <a:t>about</a:t>
            </a:r>
            <a:r>
              <a:rPr lang="pt-BR" sz="2200" dirty="0">
                <a:ea typeface="+mn-lt"/>
                <a:cs typeface="+mn-lt"/>
              </a:rPr>
              <a:t> 20% </a:t>
            </a:r>
            <a:r>
              <a:rPr lang="pt-BR" sz="2200" dirty="0" err="1">
                <a:ea typeface="+mn-lt"/>
                <a:cs typeface="+mn-lt"/>
              </a:rPr>
              <a:t>to</a:t>
            </a:r>
            <a:r>
              <a:rPr lang="pt-BR" sz="2200" dirty="0">
                <a:ea typeface="+mn-lt"/>
                <a:cs typeface="+mn-lt"/>
              </a:rPr>
              <a:t> 30% </a:t>
            </a:r>
            <a:r>
              <a:rPr lang="pt-BR" sz="2200" dirty="0" err="1">
                <a:ea typeface="+mn-lt"/>
                <a:cs typeface="+mn-lt"/>
              </a:rPr>
              <a:t>depending</a:t>
            </a:r>
            <a:r>
              <a:rPr lang="pt-BR" sz="2200" dirty="0">
                <a:ea typeface="+mn-lt"/>
                <a:cs typeface="+mn-lt"/>
              </a:rPr>
              <a:t> </a:t>
            </a:r>
            <a:r>
              <a:rPr lang="pt-BR" sz="2200" dirty="0" err="1">
                <a:ea typeface="+mn-lt"/>
                <a:cs typeface="+mn-lt"/>
              </a:rPr>
              <a:t>on</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size</a:t>
            </a:r>
            <a:r>
              <a:rPr lang="pt-BR" sz="2200" dirty="0">
                <a:ea typeface="+mn-lt"/>
                <a:cs typeface="+mn-lt"/>
              </a:rPr>
              <a:t> </a:t>
            </a:r>
            <a:r>
              <a:rPr lang="pt-BR" sz="2200" dirty="0" err="1">
                <a:ea typeface="+mn-lt"/>
                <a:cs typeface="+mn-lt"/>
              </a:rPr>
              <a:t>of</a:t>
            </a:r>
            <a:r>
              <a:rPr lang="pt-BR" sz="2200" dirty="0">
                <a:ea typeface="+mn-lt"/>
                <a:cs typeface="+mn-lt"/>
              </a:rPr>
              <a:t> </a:t>
            </a:r>
            <a:r>
              <a:rPr lang="pt-BR" sz="2200" dirty="0" err="1">
                <a:ea typeface="+mn-lt"/>
                <a:cs typeface="+mn-lt"/>
              </a:rPr>
              <a:t>the</a:t>
            </a:r>
            <a:r>
              <a:rPr lang="pt-BR" sz="2200" dirty="0">
                <a:ea typeface="+mn-lt"/>
                <a:cs typeface="+mn-lt"/>
              </a:rPr>
              <a:t> data, </a:t>
            </a:r>
            <a:r>
              <a:rPr lang="pt-BR" sz="2200" dirty="0" err="1">
                <a:ea typeface="+mn-lt"/>
                <a:cs typeface="+mn-lt"/>
              </a:rPr>
              <a:t>and</a:t>
            </a:r>
            <a:r>
              <a:rPr lang="pt-BR" sz="2200" dirty="0">
                <a:ea typeface="+mn-lt"/>
                <a:cs typeface="+mn-lt"/>
              </a:rPr>
              <a:t> </a:t>
            </a:r>
            <a:r>
              <a:rPr lang="pt-BR" sz="2200" dirty="0" err="1">
                <a:ea typeface="+mn-lt"/>
                <a:cs typeface="+mn-lt"/>
              </a:rPr>
              <a:t>separate</a:t>
            </a:r>
            <a:r>
              <a:rPr lang="pt-BR" sz="2200" dirty="0">
                <a:ea typeface="+mn-lt"/>
                <a:cs typeface="+mn-lt"/>
              </a:rPr>
              <a:t> it, </a:t>
            </a:r>
            <a:r>
              <a:rPr lang="pt-BR" sz="2200" dirty="0" err="1">
                <a:ea typeface="+mn-lt"/>
                <a:cs typeface="+mn-lt"/>
              </a:rPr>
              <a:t>so</a:t>
            </a:r>
            <a:r>
              <a:rPr lang="pt-BR" sz="2200" dirty="0">
                <a:ea typeface="+mn-lt"/>
                <a:cs typeface="+mn-lt"/>
              </a:rPr>
              <a:t> </a:t>
            </a:r>
            <a:r>
              <a:rPr lang="pt-BR" sz="2200" dirty="0" err="1">
                <a:ea typeface="+mn-lt"/>
                <a:cs typeface="+mn-lt"/>
              </a:rPr>
              <a:t>after</a:t>
            </a:r>
            <a:r>
              <a:rPr lang="pt-BR" sz="2200" dirty="0">
                <a:ea typeface="+mn-lt"/>
                <a:cs typeface="+mn-lt"/>
              </a:rPr>
              <a:t> </a:t>
            </a:r>
            <a:r>
              <a:rPr lang="pt-BR" sz="2200" dirty="0" err="1">
                <a:ea typeface="+mn-lt"/>
                <a:cs typeface="+mn-lt"/>
              </a:rPr>
              <a:t>the</a:t>
            </a:r>
            <a:r>
              <a:rPr lang="pt-BR" sz="2200" dirty="0">
                <a:ea typeface="+mn-lt"/>
                <a:cs typeface="+mn-lt"/>
              </a:rPr>
              <a:t> model </a:t>
            </a:r>
            <a:r>
              <a:rPr lang="pt-BR" sz="2200" dirty="0" err="1">
                <a:ea typeface="+mn-lt"/>
                <a:cs typeface="+mn-lt"/>
              </a:rPr>
              <a:t>trains</a:t>
            </a:r>
            <a:r>
              <a:rPr lang="pt-BR" sz="2200" dirty="0">
                <a:ea typeface="+mn-lt"/>
                <a:cs typeface="+mn-lt"/>
              </a:rPr>
              <a:t> </a:t>
            </a:r>
            <a:r>
              <a:rPr lang="pt-BR" sz="2200" dirty="0" err="1">
                <a:ea typeface="+mn-lt"/>
                <a:cs typeface="+mn-lt"/>
              </a:rPr>
              <a:t>with</a:t>
            </a:r>
            <a:r>
              <a:rPr lang="pt-BR" sz="2200" dirty="0">
                <a:ea typeface="+mn-lt"/>
                <a:cs typeface="+mn-lt"/>
              </a:rPr>
              <a:t> 80% </a:t>
            </a:r>
            <a:r>
              <a:rPr lang="pt-BR" sz="2200" dirty="0" err="1">
                <a:ea typeface="+mn-lt"/>
                <a:cs typeface="+mn-lt"/>
              </a:rPr>
              <a:t>of</a:t>
            </a:r>
            <a:r>
              <a:rPr lang="pt-BR" sz="2200" dirty="0">
                <a:ea typeface="+mn-lt"/>
                <a:cs typeface="+mn-lt"/>
              </a:rPr>
              <a:t> </a:t>
            </a:r>
            <a:r>
              <a:rPr lang="pt-BR" sz="2200" dirty="0" err="1">
                <a:ea typeface="+mn-lt"/>
                <a:cs typeface="+mn-lt"/>
              </a:rPr>
              <a:t>the</a:t>
            </a:r>
            <a:r>
              <a:rPr lang="pt-BR" sz="2200" dirty="0">
                <a:ea typeface="+mn-lt"/>
                <a:cs typeface="+mn-lt"/>
              </a:rPr>
              <a:t> data, </a:t>
            </a:r>
            <a:r>
              <a:rPr lang="pt-BR" sz="2200" dirty="0" err="1">
                <a:ea typeface="+mn-lt"/>
                <a:cs typeface="+mn-lt"/>
              </a:rPr>
              <a:t>we</a:t>
            </a:r>
            <a:r>
              <a:rPr lang="pt-BR" sz="2200" dirty="0">
                <a:ea typeface="+mn-lt"/>
                <a:cs typeface="+mn-lt"/>
              </a:rPr>
              <a:t> make a </a:t>
            </a:r>
            <a:r>
              <a:rPr lang="pt-BR" sz="2200" dirty="0" err="1">
                <a:ea typeface="+mn-lt"/>
                <a:cs typeface="+mn-lt"/>
              </a:rPr>
              <a:t>prediction</a:t>
            </a:r>
            <a:r>
              <a:rPr lang="pt-BR" sz="2200" dirty="0">
                <a:ea typeface="+mn-lt"/>
                <a:cs typeface="+mn-lt"/>
              </a:rPr>
              <a:t> </a:t>
            </a:r>
            <a:r>
              <a:rPr lang="pt-BR" sz="2200" dirty="0" err="1">
                <a:ea typeface="+mn-lt"/>
                <a:cs typeface="+mn-lt"/>
              </a:rPr>
              <a:t>with</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test</a:t>
            </a:r>
            <a:r>
              <a:rPr lang="pt-BR" sz="2200" dirty="0">
                <a:ea typeface="+mn-lt"/>
                <a:cs typeface="+mn-lt"/>
              </a:rPr>
              <a:t> data. </a:t>
            </a:r>
            <a:r>
              <a:rPr lang="pt-BR" sz="2200" dirty="0" err="1">
                <a:ea typeface="+mn-lt"/>
                <a:cs typeface="+mn-lt"/>
              </a:rPr>
              <a:t>That</a:t>
            </a:r>
            <a:r>
              <a:rPr lang="pt-BR" sz="2200" dirty="0">
                <a:ea typeface="+mn-lt"/>
                <a:cs typeface="+mn-lt"/>
              </a:rPr>
              <a:t> </a:t>
            </a:r>
            <a:r>
              <a:rPr lang="pt-BR" sz="2200" dirty="0" err="1">
                <a:ea typeface="+mn-lt"/>
                <a:cs typeface="+mn-lt"/>
              </a:rPr>
              <a:t>way</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can</a:t>
            </a:r>
            <a:r>
              <a:rPr lang="pt-BR" sz="2200" dirty="0">
                <a:ea typeface="+mn-lt"/>
                <a:cs typeface="+mn-lt"/>
              </a:rPr>
              <a:t> </a:t>
            </a:r>
            <a:r>
              <a:rPr lang="pt-BR" sz="2200" dirty="0" err="1">
                <a:ea typeface="+mn-lt"/>
                <a:cs typeface="+mn-lt"/>
              </a:rPr>
              <a:t>see</a:t>
            </a:r>
            <a:r>
              <a:rPr lang="pt-BR" sz="2200" dirty="0">
                <a:ea typeface="+mn-lt"/>
                <a:cs typeface="+mn-lt"/>
              </a:rPr>
              <a:t> </a:t>
            </a:r>
            <a:r>
              <a:rPr lang="pt-BR" sz="2200" dirty="0" err="1">
                <a:ea typeface="+mn-lt"/>
                <a:cs typeface="+mn-lt"/>
              </a:rPr>
              <a:t>how</a:t>
            </a:r>
            <a:r>
              <a:rPr lang="pt-BR" sz="2200" dirty="0">
                <a:ea typeface="+mn-lt"/>
                <a:cs typeface="+mn-lt"/>
              </a:rPr>
              <a:t> </a:t>
            </a:r>
            <a:r>
              <a:rPr lang="pt-BR" sz="2200" dirty="0" err="1">
                <a:ea typeface="+mn-lt"/>
                <a:cs typeface="+mn-lt"/>
              </a:rPr>
              <a:t>the</a:t>
            </a:r>
            <a:r>
              <a:rPr lang="pt-BR" sz="2200" dirty="0">
                <a:ea typeface="+mn-lt"/>
                <a:cs typeface="+mn-lt"/>
              </a:rPr>
              <a:t> model </a:t>
            </a:r>
            <a:r>
              <a:rPr lang="pt-BR" sz="2200" dirty="0" err="1">
                <a:ea typeface="+mn-lt"/>
                <a:cs typeface="+mn-lt"/>
              </a:rPr>
              <a:t>is</a:t>
            </a:r>
            <a:r>
              <a:rPr lang="pt-BR" sz="2200" dirty="0">
                <a:ea typeface="+mn-lt"/>
                <a:cs typeface="+mn-lt"/>
              </a:rPr>
              <a:t> </a:t>
            </a:r>
            <a:r>
              <a:rPr lang="pt-BR" sz="2200" dirty="0" err="1">
                <a:ea typeface="+mn-lt"/>
                <a:cs typeface="+mn-lt"/>
              </a:rPr>
              <a:t>behaving</a:t>
            </a:r>
            <a:r>
              <a:rPr lang="pt-BR" sz="2200" dirty="0">
                <a:ea typeface="+mn-lt"/>
                <a:cs typeface="+mn-lt"/>
              </a:rPr>
              <a:t> </a:t>
            </a:r>
            <a:r>
              <a:rPr lang="pt-BR" sz="2200" dirty="0" err="1">
                <a:ea typeface="+mn-lt"/>
                <a:cs typeface="+mn-lt"/>
              </a:rPr>
              <a:t>with</a:t>
            </a:r>
            <a:r>
              <a:rPr lang="pt-BR" sz="2200" dirty="0">
                <a:ea typeface="+mn-lt"/>
                <a:cs typeface="+mn-lt"/>
              </a:rPr>
              <a:t> new data, </a:t>
            </a:r>
            <a:r>
              <a:rPr lang="pt-BR" sz="2200" dirty="0" err="1">
                <a:ea typeface="+mn-lt"/>
                <a:cs typeface="+mn-lt"/>
              </a:rPr>
              <a:t>that</a:t>
            </a:r>
            <a:r>
              <a:rPr lang="pt-BR" sz="2200" dirty="0">
                <a:ea typeface="+mn-lt"/>
                <a:cs typeface="+mn-lt"/>
              </a:rPr>
              <a:t> </a:t>
            </a:r>
            <a:r>
              <a:rPr lang="pt-BR" sz="2200" dirty="0" err="1">
                <a:ea typeface="+mn-lt"/>
                <a:cs typeface="+mn-lt"/>
              </a:rPr>
              <a:t>is</a:t>
            </a:r>
            <a:r>
              <a:rPr lang="pt-BR" sz="2200" dirty="0">
                <a:ea typeface="+mn-lt"/>
                <a:cs typeface="+mn-lt"/>
              </a:rPr>
              <a:t>, data it </a:t>
            </a:r>
            <a:r>
              <a:rPr lang="pt-BR" sz="2200" dirty="0" err="1">
                <a:ea typeface="+mn-lt"/>
                <a:cs typeface="+mn-lt"/>
              </a:rPr>
              <a:t>has</a:t>
            </a:r>
            <a:r>
              <a:rPr lang="pt-BR" sz="2200" dirty="0">
                <a:ea typeface="+mn-lt"/>
                <a:cs typeface="+mn-lt"/>
              </a:rPr>
              <a:t> </a:t>
            </a:r>
            <a:r>
              <a:rPr lang="pt-BR" sz="2200" dirty="0" err="1">
                <a:ea typeface="+mn-lt"/>
                <a:cs typeface="+mn-lt"/>
              </a:rPr>
              <a:t>never</a:t>
            </a:r>
            <a:r>
              <a:rPr lang="pt-BR" sz="2200" dirty="0">
                <a:ea typeface="+mn-lt"/>
                <a:cs typeface="+mn-lt"/>
              </a:rPr>
              <a:t> </a:t>
            </a:r>
            <a:r>
              <a:rPr lang="pt-BR" sz="2200" dirty="0" err="1">
                <a:ea typeface="+mn-lt"/>
                <a:cs typeface="+mn-lt"/>
              </a:rPr>
              <a:t>seen</a:t>
            </a:r>
            <a:r>
              <a:rPr lang="pt-BR" sz="2200" dirty="0">
                <a:ea typeface="+mn-lt"/>
                <a:cs typeface="+mn-lt"/>
              </a:rPr>
              <a:t>.</a:t>
            </a:r>
          </a:p>
          <a:p>
            <a:pPr marL="0" indent="0">
              <a:buNone/>
            </a:pPr>
            <a:r>
              <a:rPr lang="pt-BR" sz="2200" dirty="0">
                <a:ea typeface="+mn-lt"/>
                <a:cs typeface="+mn-lt"/>
              </a:rPr>
              <a:t>The data </a:t>
            </a:r>
            <a:r>
              <a:rPr lang="pt-BR" sz="2200" dirty="0" err="1">
                <a:ea typeface="+mn-lt"/>
                <a:cs typeface="+mn-lt"/>
              </a:rPr>
              <a:t>division</a:t>
            </a:r>
            <a:r>
              <a:rPr lang="pt-BR" sz="2200" dirty="0">
                <a:ea typeface="+mn-lt"/>
                <a:cs typeface="+mn-lt"/>
              </a:rPr>
              <a:t> </a:t>
            </a:r>
            <a:r>
              <a:rPr lang="pt-BR" sz="2200" dirty="0" err="1">
                <a:ea typeface="+mn-lt"/>
                <a:cs typeface="+mn-lt"/>
              </a:rPr>
              <a:t>process</a:t>
            </a:r>
            <a:r>
              <a:rPr lang="pt-BR" sz="2200" dirty="0">
                <a:ea typeface="+mn-lt"/>
                <a:cs typeface="+mn-lt"/>
              </a:rPr>
              <a:t> </a:t>
            </a:r>
            <a:r>
              <a:rPr lang="pt-BR" sz="2200" dirty="0" err="1">
                <a:ea typeface="+mn-lt"/>
                <a:cs typeface="+mn-lt"/>
              </a:rPr>
              <a:t>is</a:t>
            </a:r>
            <a:r>
              <a:rPr lang="pt-BR" sz="2200" dirty="0">
                <a:ea typeface="+mn-lt"/>
                <a:cs typeface="+mn-lt"/>
              </a:rPr>
              <a:t> like </a:t>
            </a:r>
            <a:r>
              <a:rPr lang="pt-BR" sz="2200" dirty="0" err="1">
                <a:ea typeface="+mn-lt"/>
                <a:cs typeface="+mn-lt"/>
              </a:rPr>
              <a:t>this</a:t>
            </a:r>
            <a:r>
              <a:rPr lang="pt-BR" sz="2200" dirty="0">
                <a:ea typeface="+mn-lt"/>
                <a:cs typeface="+mn-lt"/>
              </a:rPr>
              <a:t>:</a:t>
            </a:r>
          </a:p>
        </p:txBody>
      </p:sp>
      <p:cxnSp>
        <p:nvCxnSpPr>
          <p:cNvPr id="5" name="Conector de Seta Reta 4">
            <a:extLst>
              <a:ext uri="{FF2B5EF4-FFF2-40B4-BE49-F238E27FC236}">
                <a16:creationId xmlns:a16="http://schemas.microsoft.com/office/drawing/2014/main" id="{CEBA4F26-BDD4-4264-8E96-6CF166B896D3}"/>
              </a:ext>
            </a:extLst>
          </p:cNvPr>
          <p:cNvCxnSpPr/>
          <p:nvPr/>
        </p:nvCxnSpPr>
        <p:spPr>
          <a:xfrm flipV="1">
            <a:off x="496327" y="18875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388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D8E4948-01A4-4B06-81FE-EDC8C8F4A565}"/>
              </a:ext>
            </a:extLst>
          </p:cNvPr>
          <p:cNvSpPr>
            <a:spLocks noGrp="1"/>
          </p:cNvSpPr>
          <p:nvPr>
            <p:ph idx="1"/>
          </p:nvPr>
        </p:nvSpPr>
        <p:spPr>
          <a:xfrm>
            <a:off x="361950" y="288018"/>
            <a:ext cx="10515600" cy="6392409"/>
          </a:xfrm>
        </p:spPr>
        <p:txBody>
          <a:bodyPr lIns="91440" tIns="45720" rIns="91440" bIns="45720" anchor="t"/>
          <a:lstStyle/>
          <a:p>
            <a:pPr marL="0" indent="0">
              <a:buNone/>
            </a:pPr>
            <a:r>
              <a:rPr lang="pt-BR" sz="2200" dirty="0">
                <a:cs typeface="Calibri"/>
              </a:rPr>
              <a:t>The data </a:t>
            </a:r>
            <a:r>
              <a:rPr lang="pt-BR" sz="2200" dirty="0" err="1">
                <a:cs typeface="Calibri"/>
              </a:rPr>
              <a:t>division</a:t>
            </a:r>
            <a:r>
              <a:rPr lang="pt-BR" sz="2200" dirty="0">
                <a:cs typeface="Calibri"/>
              </a:rPr>
              <a:t> </a:t>
            </a:r>
            <a:r>
              <a:rPr lang="pt-BR" sz="2200" dirty="0" err="1">
                <a:cs typeface="Calibri"/>
              </a:rPr>
              <a:t>process</a:t>
            </a:r>
            <a:r>
              <a:rPr lang="pt-BR" sz="2200" dirty="0">
                <a:cs typeface="Calibri"/>
              </a:rPr>
              <a:t> </a:t>
            </a:r>
            <a:r>
              <a:rPr lang="pt-BR" sz="2200" dirty="0" err="1">
                <a:cs typeface="Calibri"/>
              </a:rPr>
              <a:t>is</a:t>
            </a:r>
            <a:r>
              <a:rPr lang="pt-BR" sz="2200" dirty="0">
                <a:cs typeface="Calibri"/>
              </a:rPr>
              <a:t> like </a:t>
            </a:r>
            <a:r>
              <a:rPr lang="pt-BR" sz="2200" dirty="0" err="1">
                <a:cs typeface="Calibri"/>
              </a:rPr>
              <a:t>this</a:t>
            </a:r>
            <a:r>
              <a:rPr lang="pt-BR" sz="2200" dirty="0">
                <a:cs typeface="Calibri"/>
              </a:rPr>
              <a:t>:</a:t>
            </a:r>
          </a:p>
          <a:p>
            <a:pPr marL="0" indent="0">
              <a:buNone/>
            </a:pPr>
            <a:endParaRPr lang="pt-BR" sz="2200" dirty="0">
              <a:cs typeface="Calibri"/>
            </a:endParaRPr>
          </a:p>
          <a:p>
            <a:pPr marL="0" indent="0">
              <a:buNone/>
            </a:pPr>
            <a:endParaRPr lang="pt-BR" sz="2200" dirty="0">
              <a:cs typeface="Calibri"/>
            </a:endParaRPr>
          </a:p>
          <a:p>
            <a:pPr marL="0" indent="0">
              <a:buNone/>
            </a:pPr>
            <a:endParaRPr lang="pt-BR" sz="2200" dirty="0">
              <a:cs typeface="Calibri"/>
            </a:endParaRPr>
          </a:p>
          <a:p>
            <a:pPr>
              <a:buNone/>
            </a:pPr>
            <a:r>
              <a:rPr lang="pt-BR" sz="2200" dirty="0" err="1">
                <a:ea typeface="+mn-lt"/>
                <a:cs typeface="+mn-lt"/>
              </a:rPr>
              <a:t>We</a:t>
            </a:r>
            <a:r>
              <a:rPr lang="pt-BR" sz="2200" dirty="0">
                <a:ea typeface="+mn-lt"/>
                <a:cs typeface="+mn-lt"/>
              </a:rPr>
              <a:t> divide </a:t>
            </a:r>
            <a:r>
              <a:rPr lang="pt-BR" sz="2200" dirty="0" err="1">
                <a:ea typeface="+mn-lt"/>
                <a:cs typeface="+mn-lt"/>
              </a:rPr>
              <a:t>variable</a:t>
            </a:r>
            <a:r>
              <a:rPr lang="pt-BR" sz="2200" dirty="0">
                <a:ea typeface="+mn-lt"/>
                <a:cs typeface="+mn-lt"/>
              </a:rPr>
              <a:t> X </a:t>
            </a:r>
            <a:r>
              <a:rPr lang="pt-BR" sz="2200" dirty="0" err="1">
                <a:ea typeface="+mn-lt"/>
                <a:cs typeface="+mn-lt"/>
              </a:rPr>
              <a:t>and</a:t>
            </a:r>
            <a:r>
              <a:rPr lang="pt-BR" sz="2200" dirty="0">
                <a:ea typeface="+mn-lt"/>
                <a:cs typeface="+mn-lt"/>
              </a:rPr>
              <a:t> y </a:t>
            </a:r>
            <a:r>
              <a:rPr lang="pt-BR" sz="2200" dirty="0" err="1">
                <a:ea typeface="+mn-lt"/>
                <a:cs typeface="+mn-lt"/>
              </a:rPr>
              <a:t>into</a:t>
            </a:r>
            <a:r>
              <a:rPr lang="pt-BR" sz="2200" dirty="0">
                <a:ea typeface="+mn-lt"/>
                <a:cs typeface="+mn-lt"/>
              </a:rPr>
              <a:t> 2 </a:t>
            </a:r>
            <a:r>
              <a:rPr lang="pt-BR" sz="2200" dirty="0" err="1">
                <a:ea typeface="+mn-lt"/>
                <a:cs typeface="+mn-lt"/>
              </a:rPr>
              <a:t>variables</a:t>
            </a:r>
            <a:r>
              <a:rPr lang="pt-BR" sz="2200" dirty="0">
                <a:ea typeface="+mn-lt"/>
                <a:cs typeface="+mn-lt"/>
              </a:rPr>
              <a:t>.</a:t>
            </a:r>
            <a:endParaRPr lang="pt-BR" sz="2200">
              <a:cs typeface="Calibri"/>
            </a:endParaRPr>
          </a:p>
          <a:p>
            <a:pPr>
              <a:buNone/>
            </a:pPr>
            <a:r>
              <a:rPr lang="pt-BR" sz="2200" dirty="0">
                <a:ea typeface="+mn-lt"/>
                <a:cs typeface="+mn-lt"/>
              </a:rPr>
              <a:t>The y </a:t>
            </a:r>
            <a:r>
              <a:rPr lang="pt-BR" sz="2200" dirty="0" err="1">
                <a:ea typeface="+mn-lt"/>
                <a:cs typeface="+mn-lt"/>
              </a:rPr>
              <a:t>variables</a:t>
            </a:r>
            <a:r>
              <a:rPr lang="pt-BR" sz="2200" dirty="0">
                <a:ea typeface="+mn-lt"/>
                <a:cs typeface="+mn-lt"/>
              </a:rPr>
              <a:t> are 20% </a:t>
            </a:r>
            <a:r>
              <a:rPr lang="pt-BR" sz="2200" dirty="0" err="1">
                <a:ea typeface="+mn-lt"/>
                <a:cs typeface="+mn-lt"/>
              </a:rPr>
              <a:t>of</a:t>
            </a:r>
            <a:r>
              <a:rPr lang="pt-BR" sz="2200" dirty="0">
                <a:ea typeface="+mn-lt"/>
                <a:cs typeface="+mn-lt"/>
              </a:rPr>
              <a:t> </a:t>
            </a:r>
            <a:r>
              <a:rPr lang="pt-BR" sz="2200" dirty="0" err="1">
                <a:ea typeface="+mn-lt"/>
                <a:cs typeface="+mn-lt"/>
              </a:rPr>
              <a:t>the</a:t>
            </a:r>
            <a:r>
              <a:rPr lang="pt-BR" sz="2200" dirty="0">
                <a:ea typeface="+mn-lt"/>
                <a:cs typeface="+mn-lt"/>
              </a:rPr>
              <a:t> data, </a:t>
            </a:r>
            <a:r>
              <a:rPr lang="pt-BR" sz="2200" dirty="0" err="1">
                <a:ea typeface="+mn-lt"/>
                <a:cs typeface="+mn-lt"/>
              </a:rPr>
              <a:t>and</a:t>
            </a:r>
            <a:r>
              <a:rPr lang="pt-BR" sz="2200" dirty="0">
                <a:ea typeface="+mn-lt"/>
                <a:cs typeface="+mn-lt"/>
              </a:rPr>
              <a:t> </a:t>
            </a:r>
            <a:r>
              <a:rPr lang="pt-BR" sz="2200" dirty="0" err="1">
                <a:ea typeface="+mn-lt"/>
                <a:cs typeface="+mn-lt"/>
              </a:rPr>
              <a:t>the</a:t>
            </a:r>
            <a:r>
              <a:rPr lang="pt-BR" sz="2200" dirty="0">
                <a:ea typeface="+mn-lt"/>
                <a:cs typeface="+mn-lt"/>
              </a:rPr>
              <a:t> X </a:t>
            </a:r>
            <a:r>
              <a:rPr lang="pt-BR" sz="2200" dirty="0" err="1">
                <a:ea typeface="+mn-lt"/>
                <a:cs typeface="+mn-lt"/>
              </a:rPr>
              <a:t>variables</a:t>
            </a:r>
            <a:r>
              <a:rPr lang="pt-BR" sz="2200" dirty="0">
                <a:ea typeface="+mn-lt"/>
                <a:cs typeface="+mn-lt"/>
              </a:rPr>
              <a:t> are 80% </a:t>
            </a:r>
            <a:r>
              <a:rPr lang="pt-BR" sz="2200" dirty="0" err="1">
                <a:ea typeface="+mn-lt"/>
                <a:cs typeface="+mn-lt"/>
              </a:rPr>
              <a:t>of</a:t>
            </a:r>
            <a:r>
              <a:rPr lang="pt-BR" sz="2200" dirty="0">
                <a:ea typeface="+mn-lt"/>
                <a:cs typeface="+mn-lt"/>
              </a:rPr>
              <a:t> </a:t>
            </a:r>
            <a:r>
              <a:rPr lang="pt-BR" sz="2200" dirty="0" err="1">
                <a:ea typeface="+mn-lt"/>
                <a:cs typeface="+mn-lt"/>
              </a:rPr>
              <a:t>the</a:t>
            </a:r>
            <a:r>
              <a:rPr lang="pt-BR" sz="2200" dirty="0">
                <a:ea typeface="+mn-lt"/>
                <a:cs typeface="+mn-lt"/>
              </a:rPr>
              <a:t> data.</a:t>
            </a:r>
            <a:endParaRPr lang="pt-BR" sz="2200">
              <a:cs typeface="Calibri"/>
            </a:endParaRPr>
          </a:p>
          <a:p>
            <a:pPr marL="0" indent="0">
              <a:buNone/>
            </a:pPr>
            <a:r>
              <a:rPr lang="pt-BR" sz="2200" dirty="0" err="1">
                <a:ea typeface="+mn-lt"/>
                <a:cs typeface="+mn-lt"/>
              </a:rPr>
              <a:t>Variable</a:t>
            </a:r>
            <a:r>
              <a:rPr lang="pt-BR" sz="2200" dirty="0">
                <a:ea typeface="+mn-lt"/>
                <a:cs typeface="+mn-lt"/>
              </a:rPr>
              <a:t> "</a:t>
            </a:r>
            <a:r>
              <a:rPr lang="pt-BR" sz="2200" dirty="0" err="1">
                <a:ea typeface="+mn-lt"/>
                <a:cs typeface="+mn-lt"/>
              </a:rPr>
              <a:t>X_train</a:t>
            </a:r>
            <a:r>
              <a:rPr lang="pt-BR" sz="2200" dirty="0">
                <a:ea typeface="+mn-lt"/>
                <a:cs typeface="+mn-lt"/>
              </a:rPr>
              <a:t>" </a:t>
            </a:r>
            <a:r>
              <a:rPr lang="pt-BR" sz="2200" dirty="0" err="1">
                <a:ea typeface="+mn-lt"/>
                <a:cs typeface="+mn-lt"/>
              </a:rPr>
              <a:t>contains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predictor</a:t>
            </a:r>
            <a:r>
              <a:rPr lang="pt-BR" sz="2200" dirty="0">
                <a:ea typeface="+mn-lt"/>
                <a:cs typeface="+mn-lt"/>
              </a:rPr>
              <a:t> </a:t>
            </a:r>
            <a:r>
              <a:rPr lang="pt-BR" sz="2200" dirty="0" err="1">
                <a:ea typeface="+mn-lt"/>
                <a:cs typeface="+mn-lt"/>
              </a:rPr>
              <a:t>features</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variable</a:t>
            </a:r>
            <a:r>
              <a:rPr lang="pt-BR" sz="2200" dirty="0">
                <a:ea typeface="+mn-lt"/>
                <a:cs typeface="+mn-lt"/>
              </a:rPr>
              <a:t> "</a:t>
            </a:r>
            <a:r>
              <a:rPr lang="pt-BR" sz="2200" dirty="0" err="1">
                <a:ea typeface="+mn-lt"/>
                <a:cs typeface="+mn-lt"/>
              </a:rPr>
              <a:t>X_test</a:t>
            </a:r>
            <a:r>
              <a:rPr lang="pt-BR" sz="2200" dirty="0">
                <a:ea typeface="+mn-lt"/>
                <a:cs typeface="+mn-lt"/>
              </a:rPr>
              <a:t>" </a:t>
            </a:r>
            <a:r>
              <a:rPr lang="pt-BR" sz="2200" dirty="0" err="1">
                <a:ea typeface="+mn-lt"/>
                <a:cs typeface="+mn-lt"/>
              </a:rPr>
              <a:t>contains</a:t>
            </a:r>
            <a:r>
              <a:rPr lang="pt-BR" sz="2200" dirty="0">
                <a:ea typeface="+mn-lt"/>
                <a:cs typeface="+mn-lt"/>
              </a:rPr>
              <a:t> </a:t>
            </a:r>
            <a:r>
              <a:rPr lang="pt-BR" sz="2200" dirty="0" err="1">
                <a:ea typeface="+mn-lt"/>
                <a:cs typeface="+mn-lt"/>
              </a:rPr>
              <a:t>the</a:t>
            </a:r>
            <a:r>
              <a:rPr lang="pt-BR" sz="2200" dirty="0">
                <a:ea typeface="+mn-lt"/>
                <a:cs typeface="+mn-lt"/>
              </a:rPr>
              <a:t> target </a:t>
            </a:r>
            <a:r>
              <a:rPr lang="pt-BR" sz="2200" dirty="0" err="1">
                <a:ea typeface="+mn-lt"/>
                <a:cs typeface="+mn-lt"/>
              </a:rPr>
              <a:t>feature</a:t>
            </a:r>
            <a:r>
              <a:rPr lang="pt-BR" sz="2200" dirty="0">
                <a:ea typeface="+mn-lt"/>
                <a:cs typeface="+mn-lt"/>
              </a:rPr>
              <a:t>. </a:t>
            </a:r>
            <a:r>
              <a:rPr lang="pt-BR" sz="2200" dirty="0" err="1">
                <a:ea typeface="+mn-lt"/>
                <a:cs typeface="+mn-lt"/>
              </a:rPr>
              <a:t>Same</a:t>
            </a:r>
            <a:r>
              <a:rPr lang="pt-BR" sz="2200" dirty="0">
                <a:ea typeface="+mn-lt"/>
                <a:cs typeface="+mn-lt"/>
              </a:rPr>
              <a:t> </a:t>
            </a:r>
            <a:r>
              <a:rPr lang="pt-BR" sz="2200" dirty="0" err="1">
                <a:ea typeface="+mn-lt"/>
                <a:cs typeface="+mn-lt"/>
              </a:rPr>
              <a:t>thing</a:t>
            </a:r>
            <a:r>
              <a:rPr lang="pt-BR" sz="2200" dirty="0">
                <a:ea typeface="+mn-lt"/>
                <a:cs typeface="+mn-lt"/>
              </a:rPr>
              <a:t> </a:t>
            </a:r>
            <a:r>
              <a:rPr lang="pt-BR" sz="2200" dirty="0" err="1">
                <a:ea typeface="+mn-lt"/>
                <a:cs typeface="+mn-lt"/>
              </a:rPr>
              <a:t>with</a:t>
            </a:r>
            <a:r>
              <a:rPr lang="pt-BR" sz="2200" dirty="0">
                <a:ea typeface="+mn-lt"/>
                <a:cs typeface="+mn-lt"/>
              </a:rPr>
              <a:t> </a:t>
            </a:r>
            <a:r>
              <a:rPr lang="pt-BR" sz="2200" dirty="0" err="1">
                <a:ea typeface="+mn-lt"/>
                <a:cs typeface="+mn-lt"/>
              </a:rPr>
              <a:t>the</a:t>
            </a:r>
            <a:r>
              <a:rPr lang="pt-BR" sz="2200" dirty="0">
                <a:ea typeface="+mn-lt"/>
                <a:cs typeface="+mn-lt"/>
              </a:rPr>
              <a:t> y </a:t>
            </a:r>
            <a:r>
              <a:rPr lang="pt-BR" sz="2200" dirty="0" err="1">
                <a:ea typeface="+mn-lt"/>
                <a:cs typeface="+mn-lt"/>
              </a:rPr>
              <a:t>variables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difference</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that</a:t>
            </a:r>
            <a:r>
              <a:rPr lang="pt-BR" sz="2200" dirty="0">
                <a:ea typeface="+mn-lt"/>
                <a:cs typeface="+mn-lt"/>
              </a:rPr>
              <a:t> </a:t>
            </a:r>
            <a:r>
              <a:rPr lang="pt-BR" sz="2200" dirty="0" err="1">
                <a:ea typeface="+mn-lt"/>
                <a:cs typeface="+mn-lt"/>
              </a:rPr>
              <a:t>they</a:t>
            </a:r>
            <a:r>
              <a:rPr lang="pt-BR" sz="2200" dirty="0">
                <a:ea typeface="+mn-lt"/>
                <a:cs typeface="+mn-lt"/>
              </a:rPr>
              <a:t> </a:t>
            </a:r>
            <a:r>
              <a:rPr lang="pt-BR" sz="2200" dirty="0" err="1">
                <a:ea typeface="+mn-lt"/>
                <a:cs typeface="+mn-lt"/>
              </a:rPr>
              <a:t>have</a:t>
            </a:r>
            <a:r>
              <a:rPr lang="pt-BR" sz="2200" dirty="0">
                <a:ea typeface="+mn-lt"/>
                <a:cs typeface="+mn-lt"/>
              </a:rPr>
              <a:t> </a:t>
            </a:r>
            <a:r>
              <a:rPr lang="pt-BR" sz="2200" dirty="0" err="1">
                <a:ea typeface="+mn-lt"/>
                <a:cs typeface="+mn-lt"/>
              </a:rPr>
              <a:t>less</a:t>
            </a:r>
            <a:r>
              <a:rPr lang="pt-BR" sz="2200" dirty="0">
                <a:ea typeface="+mn-lt"/>
                <a:cs typeface="+mn-lt"/>
              </a:rPr>
              <a:t> data.</a:t>
            </a:r>
          </a:p>
          <a:p>
            <a:pPr marL="0" indent="0">
              <a:buNone/>
            </a:pPr>
            <a:r>
              <a:rPr lang="pt-BR" sz="2200" dirty="0" err="1">
                <a:ea typeface="+mn-lt"/>
                <a:cs typeface="+mn-lt"/>
              </a:rPr>
              <a:t>So</a:t>
            </a:r>
            <a:r>
              <a:rPr lang="pt-BR" sz="2200" dirty="0">
                <a:ea typeface="+mn-lt"/>
                <a:cs typeface="+mn-lt"/>
              </a:rPr>
              <a:t> later </a:t>
            </a:r>
            <a:r>
              <a:rPr lang="pt-BR" sz="2200" dirty="0" err="1">
                <a:ea typeface="+mn-lt"/>
                <a:cs typeface="+mn-lt"/>
              </a:rPr>
              <a:t>on</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will</a:t>
            </a:r>
            <a:r>
              <a:rPr lang="pt-BR" sz="2200" dirty="0">
                <a:ea typeface="+mn-lt"/>
                <a:cs typeface="+mn-lt"/>
              </a:rPr>
              <a:t> </a:t>
            </a:r>
            <a:r>
              <a:rPr lang="pt-BR" sz="2200" dirty="0" err="1">
                <a:ea typeface="+mn-lt"/>
                <a:cs typeface="+mn-lt"/>
              </a:rPr>
              <a:t>train</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algorithm</a:t>
            </a:r>
            <a:r>
              <a:rPr lang="pt-BR" sz="2200" dirty="0">
                <a:ea typeface="+mn-lt"/>
                <a:cs typeface="+mn-lt"/>
              </a:rPr>
              <a:t> </a:t>
            </a:r>
            <a:r>
              <a:rPr lang="pt-BR" sz="2200" dirty="0" err="1">
                <a:ea typeface="+mn-lt"/>
                <a:cs typeface="+mn-lt"/>
              </a:rPr>
              <a:t>with</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variables</a:t>
            </a:r>
            <a:r>
              <a:rPr lang="pt-BR" sz="2200" dirty="0">
                <a:ea typeface="+mn-lt"/>
                <a:cs typeface="+mn-lt"/>
              </a:rPr>
              <a:t> </a:t>
            </a:r>
            <a:r>
              <a:rPr lang="pt-BR" sz="2200" dirty="0" err="1">
                <a:ea typeface="+mn-lt"/>
                <a:cs typeface="+mn-lt"/>
              </a:rPr>
              <a:t>X_train</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y_train</a:t>
            </a:r>
            <a:r>
              <a:rPr lang="pt-BR" sz="2200" dirty="0">
                <a:ea typeface="+mn-lt"/>
                <a:cs typeface="+mn-lt"/>
              </a:rPr>
              <a:t>.</a:t>
            </a:r>
            <a:endParaRPr lang="pt-BR" sz="2200" dirty="0">
              <a:cs typeface="Calibri"/>
            </a:endParaRPr>
          </a:p>
          <a:p>
            <a:pPr>
              <a:buNone/>
            </a:pPr>
            <a:r>
              <a:rPr lang="pt-BR" sz="2200" dirty="0" err="1">
                <a:ea typeface="+mn-lt"/>
                <a:cs typeface="+mn-lt"/>
              </a:rPr>
              <a:t>That's</a:t>
            </a:r>
            <a:r>
              <a:rPr lang="pt-BR" sz="2200" dirty="0">
                <a:ea typeface="+mn-lt"/>
                <a:cs typeface="+mn-lt"/>
              </a:rPr>
              <a:t> </a:t>
            </a:r>
            <a:r>
              <a:rPr lang="pt-BR" sz="2200" dirty="0" err="1">
                <a:ea typeface="+mn-lt"/>
                <a:cs typeface="+mn-lt"/>
              </a:rPr>
              <a:t>because</a:t>
            </a:r>
            <a:r>
              <a:rPr lang="pt-BR" sz="2200" dirty="0">
                <a:ea typeface="+mn-lt"/>
                <a:cs typeface="+mn-lt"/>
              </a:rPr>
              <a:t> in </a:t>
            </a:r>
            <a:r>
              <a:rPr lang="pt-BR" sz="2200" dirty="0" err="1">
                <a:ea typeface="+mn-lt"/>
                <a:cs typeface="+mn-lt"/>
              </a:rPr>
              <a:t>algorithmic</a:t>
            </a:r>
            <a:r>
              <a:rPr lang="pt-BR" sz="2200" dirty="0">
                <a:ea typeface="+mn-lt"/>
                <a:cs typeface="+mn-lt"/>
              </a:rPr>
              <a:t> training, </a:t>
            </a:r>
            <a:r>
              <a:rPr lang="pt-BR" sz="2200" dirty="0" err="1">
                <a:ea typeface="+mn-lt"/>
                <a:cs typeface="+mn-lt"/>
              </a:rPr>
              <a:t>we</a:t>
            </a:r>
            <a:r>
              <a:rPr lang="pt-BR" sz="2200" dirty="0">
                <a:ea typeface="+mn-lt"/>
                <a:cs typeface="+mn-lt"/>
              </a:rPr>
              <a:t> </a:t>
            </a:r>
            <a:r>
              <a:rPr lang="pt-BR" sz="2200" dirty="0" err="1">
                <a:ea typeface="+mn-lt"/>
                <a:cs typeface="+mn-lt"/>
              </a:rPr>
              <a:t>need</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provide</a:t>
            </a:r>
            <a:r>
              <a:rPr lang="pt-BR" sz="2200" dirty="0">
                <a:ea typeface="+mn-lt"/>
                <a:cs typeface="+mn-lt"/>
              </a:rPr>
              <a:t> as </a:t>
            </a:r>
            <a:r>
              <a:rPr lang="pt-BR" sz="2200" dirty="0" err="1">
                <a:ea typeface="+mn-lt"/>
                <a:cs typeface="+mn-lt"/>
              </a:rPr>
              <a:t>much</a:t>
            </a:r>
            <a:r>
              <a:rPr lang="pt-BR" sz="2200" dirty="0">
                <a:ea typeface="+mn-lt"/>
                <a:cs typeface="+mn-lt"/>
              </a:rPr>
              <a:t> </a:t>
            </a:r>
            <a:r>
              <a:rPr lang="pt-BR" sz="2200" dirty="0" err="1">
                <a:ea typeface="+mn-lt"/>
                <a:cs typeface="+mn-lt"/>
              </a:rPr>
              <a:t>information</a:t>
            </a:r>
            <a:r>
              <a:rPr lang="pt-BR" sz="2200" dirty="0">
                <a:ea typeface="+mn-lt"/>
                <a:cs typeface="+mn-lt"/>
              </a:rPr>
              <a:t> as </a:t>
            </a:r>
            <a:r>
              <a:rPr lang="pt-BR" sz="2200" dirty="0" err="1">
                <a:ea typeface="+mn-lt"/>
                <a:cs typeface="+mn-lt"/>
              </a:rPr>
              <a:t>the</a:t>
            </a:r>
            <a:r>
              <a:rPr lang="pt-BR" sz="2200" dirty="0">
                <a:ea typeface="+mn-lt"/>
                <a:cs typeface="+mn-lt"/>
              </a:rPr>
              <a:t> "</a:t>
            </a:r>
            <a:r>
              <a:rPr lang="pt-BR" sz="2200" dirty="0" err="1">
                <a:ea typeface="+mn-lt"/>
                <a:cs typeface="+mn-lt"/>
              </a:rPr>
              <a:t>answer</a:t>
            </a:r>
            <a:r>
              <a:rPr lang="pt-BR" sz="2200" dirty="0">
                <a:ea typeface="+mn-lt"/>
                <a:cs typeface="+mn-lt"/>
              </a:rPr>
              <a:t>" </a:t>
            </a:r>
            <a:r>
              <a:rPr lang="pt-BR" sz="2200" dirty="0" err="1">
                <a:ea typeface="+mn-lt"/>
                <a:cs typeface="+mn-lt"/>
              </a:rPr>
              <a:t>so</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speak</a:t>
            </a:r>
            <a:r>
              <a:rPr lang="pt-BR" sz="2200" dirty="0">
                <a:ea typeface="+mn-lt"/>
                <a:cs typeface="+mn-lt"/>
              </a:rPr>
              <a:t>.</a:t>
            </a:r>
            <a:endParaRPr lang="pt-BR" sz="2200" dirty="0">
              <a:cs typeface="Calibri"/>
            </a:endParaRPr>
          </a:p>
          <a:p>
            <a:pPr>
              <a:buNone/>
            </a:pPr>
            <a:r>
              <a:rPr lang="pt-BR" sz="2200" dirty="0">
                <a:ea typeface="+mn-lt"/>
                <a:cs typeface="+mn-lt"/>
              </a:rPr>
              <a:t>The </a:t>
            </a:r>
            <a:r>
              <a:rPr lang="pt-BR" sz="2200" dirty="0" err="1">
                <a:ea typeface="+mn-lt"/>
                <a:cs typeface="+mn-lt"/>
              </a:rPr>
              <a:t>algorithm</a:t>
            </a:r>
            <a:r>
              <a:rPr lang="pt-BR" sz="2200" dirty="0">
                <a:ea typeface="+mn-lt"/>
                <a:cs typeface="+mn-lt"/>
              </a:rPr>
              <a:t> </a:t>
            </a:r>
            <a:r>
              <a:rPr lang="pt-BR" sz="2200" dirty="0" err="1">
                <a:ea typeface="+mn-lt"/>
                <a:cs typeface="+mn-lt"/>
              </a:rPr>
              <a:t>needs</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know</a:t>
            </a:r>
            <a:r>
              <a:rPr lang="pt-BR" sz="2200" dirty="0">
                <a:ea typeface="+mn-lt"/>
                <a:cs typeface="+mn-lt"/>
              </a:rPr>
              <a:t> </a:t>
            </a:r>
            <a:r>
              <a:rPr lang="pt-BR" sz="2200" dirty="0" err="1">
                <a:ea typeface="+mn-lt"/>
                <a:cs typeface="+mn-lt"/>
              </a:rPr>
              <a:t>the</a:t>
            </a:r>
            <a:r>
              <a:rPr lang="pt-BR" sz="2200" dirty="0">
                <a:ea typeface="+mn-lt"/>
                <a:cs typeface="+mn-lt"/>
              </a:rPr>
              <a:t> classes </a:t>
            </a:r>
            <a:r>
              <a:rPr lang="pt-BR" sz="2200" dirty="0" err="1">
                <a:ea typeface="+mn-lt"/>
                <a:cs typeface="+mn-lt"/>
              </a:rPr>
              <a:t>of</a:t>
            </a:r>
            <a:r>
              <a:rPr lang="pt-BR" sz="2200" dirty="0">
                <a:ea typeface="+mn-lt"/>
                <a:cs typeface="+mn-lt"/>
              </a:rPr>
              <a:t> </a:t>
            </a:r>
            <a:r>
              <a:rPr lang="pt-BR" sz="2200" dirty="0" err="1">
                <a:ea typeface="+mn-lt"/>
                <a:cs typeface="+mn-lt"/>
              </a:rPr>
              <a:t>each</a:t>
            </a:r>
            <a:r>
              <a:rPr lang="pt-BR" sz="2200" dirty="0">
                <a:ea typeface="+mn-lt"/>
                <a:cs typeface="+mn-lt"/>
              </a:rPr>
              <a:t> </a:t>
            </a:r>
            <a:r>
              <a:rPr lang="pt-BR" sz="2200" dirty="0" err="1">
                <a:ea typeface="+mn-lt"/>
                <a:cs typeface="+mn-lt"/>
              </a:rPr>
              <a:t>record</a:t>
            </a:r>
            <a:r>
              <a:rPr lang="pt-BR" sz="2200" dirty="0">
                <a:ea typeface="+mn-lt"/>
                <a:cs typeface="+mn-lt"/>
              </a:rPr>
              <a:t> </a:t>
            </a:r>
            <a:r>
              <a:rPr lang="pt-BR" sz="2200" dirty="0" err="1">
                <a:ea typeface="+mn-lt"/>
                <a:cs typeface="+mn-lt"/>
              </a:rPr>
              <a:t>that</a:t>
            </a:r>
            <a:r>
              <a:rPr lang="pt-BR" sz="2200" dirty="0">
                <a:ea typeface="+mn-lt"/>
                <a:cs typeface="+mn-lt"/>
              </a:rPr>
              <a:t> </a:t>
            </a:r>
            <a:r>
              <a:rPr lang="pt-BR" sz="2200" dirty="0" err="1">
                <a:ea typeface="+mn-lt"/>
                <a:cs typeface="+mn-lt"/>
              </a:rPr>
              <a:t>was</a:t>
            </a:r>
            <a:r>
              <a:rPr lang="pt-BR" sz="2200" dirty="0">
                <a:ea typeface="+mn-lt"/>
                <a:cs typeface="+mn-lt"/>
              </a:rPr>
              <a:t> </a:t>
            </a:r>
            <a:r>
              <a:rPr lang="pt-BR" sz="2200" dirty="0" err="1">
                <a:ea typeface="+mn-lt"/>
                <a:cs typeface="+mn-lt"/>
              </a:rPr>
              <a:t>used</a:t>
            </a:r>
            <a:r>
              <a:rPr lang="pt-BR" sz="2200" dirty="0">
                <a:ea typeface="+mn-lt"/>
                <a:cs typeface="+mn-lt"/>
              </a:rPr>
              <a:t> in </a:t>
            </a:r>
            <a:r>
              <a:rPr lang="pt-BR" sz="2200" dirty="0" err="1">
                <a:ea typeface="+mn-lt"/>
                <a:cs typeface="+mn-lt"/>
              </a:rPr>
              <a:t>your</a:t>
            </a:r>
            <a:r>
              <a:rPr lang="pt-BR" sz="2200" dirty="0">
                <a:ea typeface="+mn-lt"/>
                <a:cs typeface="+mn-lt"/>
              </a:rPr>
              <a:t> training.</a:t>
            </a:r>
            <a:endParaRPr lang="pt-BR" sz="2200" dirty="0">
              <a:cs typeface="Calibri"/>
            </a:endParaRPr>
          </a:p>
          <a:p>
            <a:pPr>
              <a:buNone/>
            </a:pPr>
            <a:r>
              <a:rPr lang="pt-BR" sz="2200" dirty="0" err="1">
                <a:ea typeface="+mn-lt"/>
                <a:cs typeface="+mn-lt"/>
              </a:rPr>
              <a:t>That's</a:t>
            </a:r>
            <a:r>
              <a:rPr lang="pt-BR" sz="2200" dirty="0">
                <a:ea typeface="+mn-lt"/>
                <a:cs typeface="+mn-lt"/>
              </a:rPr>
              <a:t> </a:t>
            </a:r>
            <a:r>
              <a:rPr lang="pt-BR" sz="2200" dirty="0" err="1">
                <a:ea typeface="+mn-lt"/>
                <a:cs typeface="+mn-lt"/>
              </a:rPr>
              <a:t>why</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y_train</a:t>
            </a:r>
            <a:r>
              <a:rPr lang="pt-BR" sz="2200" dirty="0">
                <a:ea typeface="+mn-lt"/>
                <a:cs typeface="+mn-lt"/>
              </a:rPr>
              <a:t> </a:t>
            </a:r>
            <a:r>
              <a:rPr lang="pt-BR" sz="2200" dirty="0" err="1">
                <a:ea typeface="+mn-lt"/>
                <a:cs typeface="+mn-lt"/>
              </a:rPr>
              <a:t>variable</a:t>
            </a:r>
            <a:r>
              <a:rPr lang="pt-BR" sz="2200" dirty="0">
                <a:ea typeface="+mn-lt"/>
                <a:cs typeface="+mn-lt"/>
              </a:rPr>
              <a:t> </a:t>
            </a:r>
            <a:r>
              <a:rPr lang="pt-BR" sz="2200" dirty="0" err="1">
                <a:ea typeface="+mn-lt"/>
                <a:cs typeface="+mn-lt"/>
              </a:rPr>
              <a:t>enters</a:t>
            </a:r>
            <a:r>
              <a:rPr lang="pt-BR" sz="2200" dirty="0">
                <a:ea typeface="+mn-lt"/>
                <a:cs typeface="+mn-lt"/>
              </a:rPr>
              <a:t>. It </a:t>
            </a:r>
            <a:r>
              <a:rPr lang="pt-BR" sz="2200" dirty="0" err="1">
                <a:ea typeface="+mn-lt"/>
                <a:cs typeface="+mn-lt"/>
              </a:rPr>
              <a:t>is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answer</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X_train</a:t>
            </a:r>
            <a:r>
              <a:rPr lang="pt-BR" sz="2200" dirty="0">
                <a:ea typeface="+mn-lt"/>
                <a:cs typeface="+mn-lt"/>
              </a:rPr>
              <a:t> </a:t>
            </a:r>
            <a:r>
              <a:rPr lang="pt-BR" sz="2200" dirty="0" err="1">
                <a:ea typeface="+mn-lt"/>
                <a:cs typeface="+mn-lt"/>
              </a:rPr>
              <a:t>variable</a:t>
            </a:r>
            <a:r>
              <a:rPr lang="pt-BR" sz="2200" dirty="0">
                <a:ea typeface="+mn-lt"/>
                <a:cs typeface="+mn-lt"/>
              </a:rPr>
              <a:t>.</a:t>
            </a:r>
            <a:endParaRPr lang="pt-BR" sz="2200" dirty="0">
              <a:cs typeface="Calibri"/>
            </a:endParaRPr>
          </a:p>
          <a:p>
            <a:pPr>
              <a:buNone/>
            </a:pPr>
            <a:r>
              <a:rPr lang="pt-BR" sz="2200" dirty="0">
                <a:ea typeface="+mn-lt"/>
                <a:cs typeface="+mn-lt"/>
              </a:rPr>
              <a:t>At </a:t>
            </a:r>
            <a:r>
              <a:rPr lang="pt-BR" sz="2200" dirty="0" err="1">
                <a:ea typeface="+mn-lt"/>
                <a:cs typeface="+mn-lt"/>
              </a:rPr>
              <a:t>test</a:t>
            </a:r>
            <a:r>
              <a:rPr lang="pt-BR" sz="2200" dirty="0">
                <a:ea typeface="+mn-lt"/>
                <a:cs typeface="+mn-lt"/>
              </a:rPr>
              <a:t> time </a:t>
            </a:r>
            <a:r>
              <a:rPr lang="pt-BR" sz="2200" dirty="0" err="1">
                <a:ea typeface="+mn-lt"/>
                <a:cs typeface="+mn-lt"/>
              </a:rPr>
              <a:t>we</a:t>
            </a:r>
            <a:r>
              <a:rPr lang="pt-BR" sz="2200" dirty="0">
                <a:ea typeface="+mn-lt"/>
                <a:cs typeface="+mn-lt"/>
              </a:rPr>
              <a:t> </a:t>
            </a:r>
            <a:r>
              <a:rPr lang="pt-BR" sz="2200" dirty="0" err="1">
                <a:ea typeface="+mn-lt"/>
                <a:cs typeface="+mn-lt"/>
              </a:rPr>
              <a:t>only</a:t>
            </a:r>
            <a:r>
              <a:rPr lang="pt-BR" sz="2200" dirty="0">
                <a:ea typeface="+mn-lt"/>
                <a:cs typeface="+mn-lt"/>
              </a:rPr>
              <a:t> </a:t>
            </a:r>
            <a:r>
              <a:rPr lang="pt-BR" sz="2200" dirty="0" err="1">
                <a:ea typeface="+mn-lt"/>
                <a:cs typeface="+mn-lt"/>
              </a:rPr>
              <a:t>give</a:t>
            </a:r>
            <a:r>
              <a:rPr lang="pt-BR" sz="2200" dirty="0">
                <a:ea typeface="+mn-lt"/>
                <a:cs typeface="+mn-lt"/>
              </a:rPr>
              <a:t> </a:t>
            </a:r>
            <a:r>
              <a:rPr lang="pt-BR" sz="2200" dirty="0" err="1">
                <a:ea typeface="+mn-lt"/>
                <a:cs typeface="+mn-lt"/>
              </a:rPr>
              <a:t>the</a:t>
            </a:r>
            <a:r>
              <a:rPr lang="pt-BR" sz="2200" dirty="0">
                <a:ea typeface="+mn-lt"/>
                <a:cs typeface="+mn-lt"/>
              </a:rPr>
              <a:t> model </a:t>
            </a:r>
            <a:r>
              <a:rPr lang="pt-BR" sz="2200" dirty="0" err="1">
                <a:ea typeface="+mn-lt"/>
                <a:cs typeface="+mn-lt"/>
              </a:rPr>
              <a:t>the</a:t>
            </a:r>
            <a:r>
              <a:rPr lang="pt-BR" sz="2200" dirty="0">
                <a:ea typeface="+mn-lt"/>
                <a:cs typeface="+mn-lt"/>
              </a:rPr>
              <a:t> </a:t>
            </a:r>
            <a:r>
              <a:rPr lang="pt-BR" sz="2200" dirty="0" err="1">
                <a:ea typeface="+mn-lt"/>
                <a:cs typeface="+mn-lt"/>
              </a:rPr>
              <a:t>variable</a:t>
            </a:r>
            <a:r>
              <a:rPr lang="pt-BR" sz="2200" dirty="0">
                <a:ea typeface="+mn-lt"/>
                <a:cs typeface="+mn-lt"/>
              </a:rPr>
              <a:t> </a:t>
            </a:r>
            <a:r>
              <a:rPr lang="pt-BR" sz="2200" dirty="0" err="1">
                <a:ea typeface="+mn-lt"/>
                <a:cs typeface="+mn-lt"/>
              </a:rPr>
              <a:t>X_test</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ask</a:t>
            </a:r>
            <a:r>
              <a:rPr lang="pt-BR" sz="2200" dirty="0">
                <a:ea typeface="+mn-lt"/>
                <a:cs typeface="+mn-lt"/>
              </a:rPr>
              <a:t> for </a:t>
            </a:r>
            <a:r>
              <a:rPr lang="pt-BR" sz="2200" dirty="0" err="1">
                <a:ea typeface="+mn-lt"/>
                <a:cs typeface="+mn-lt"/>
              </a:rPr>
              <a:t>the</a:t>
            </a:r>
            <a:r>
              <a:rPr lang="pt-BR" sz="2200" dirty="0">
                <a:ea typeface="+mn-lt"/>
                <a:cs typeface="+mn-lt"/>
              </a:rPr>
              <a:t> </a:t>
            </a:r>
            <a:r>
              <a:rPr lang="pt-BR" sz="2200" dirty="0" err="1">
                <a:ea typeface="+mn-lt"/>
                <a:cs typeface="+mn-lt"/>
              </a:rPr>
              <a:t>forecast</a:t>
            </a:r>
            <a:r>
              <a:rPr lang="pt-BR" sz="2200" dirty="0">
                <a:ea typeface="+mn-lt"/>
                <a:cs typeface="+mn-lt"/>
              </a:rPr>
              <a:t>.</a:t>
            </a:r>
            <a:endParaRPr lang="pt-BR" sz="2200" dirty="0">
              <a:cs typeface="Calibri"/>
            </a:endParaRPr>
          </a:p>
          <a:p>
            <a:pPr marL="0" indent="0">
              <a:buNone/>
            </a:pPr>
            <a:r>
              <a:rPr lang="pt-BR" sz="2200" dirty="0" err="1">
                <a:ea typeface="+mn-lt"/>
                <a:cs typeface="+mn-lt"/>
              </a:rPr>
              <a:t>Once</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have</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prediction</a:t>
            </a:r>
            <a:r>
              <a:rPr lang="pt-BR" sz="2200" dirty="0">
                <a:ea typeface="+mn-lt"/>
                <a:cs typeface="+mn-lt"/>
              </a:rPr>
              <a:t>, </a:t>
            </a:r>
            <a:r>
              <a:rPr lang="pt-BR" sz="2200" dirty="0" err="1">
                <a:ea typeface="+mn-lt"/>
                <a:cs typeface="+mn-lt"/>
              </a:rPr>
              <a:t>we</a:t>
            </a:r>
            <a:r>
              <a:rPr lang="pt-BR" sz="2200" dirty="0">
                <a:ea typeface="+mn-lt"/>
                <a:cs typeface="+mn-lt"/>
              </a:rPr>
              <a:t> compare it </a:t>
            </a:r>
            <a:r>
              <a:rPr lang="pt-BR" sz="2200" dirty="0" err="1">
                <a:ea typeface="+mn-lt"/>
                <a:cs typeface="+mn-lt"/>
              </a:rPr>
              <a:t>with</a:t>
            </a:r>
            <a:r>
              <a:rPr lang="pt-BR" sz="2200" dirty="0">
                <a:ea typeface="+mn-lt"/>
                <a:cs typeface="+mn-lt"/>
              </a:rPr>
              <a:t> </a:t>
            </a:r>
            <a:r>
              <a:rPr lang="pt-BR" sz="2200" dirty="0" err="1">
                <a:ea typeface="+mn-lt"/>
                <a:cs typeface="+mn-lt"/>
              </a:rPr>
              <a:t>the</a:t>
            </a:r>
            <a:r>
              <a:rPr lang="pt-BR" sz="2200" dirty="0">
                <a:ea typeface="+mn-lt"/>
                <a:cs typeface="+mn-lt"/>
              </a:rPr>
              <a:t> y-</a:t>
            </a:r>
            <a:r>
              <a:rPr lang="pt-BR" sz="2200" dirty="0" err="1">
                <a:ea typeface="+mn-lt"/>
                <a:cs typeface="+mn-lt"/>
              </a:rPr>
              <a:t>test</a:t>
            </a:r>
            <a:r>
              <a:rPr lang="pt-BR" sz="2200" dirty="0">
                <a:ea typeface="+mn-lt"/>
                <a:cs typeface="+mn-lt"/>
              </a:rPr>
              <a:t> </a:t>
            </a:r>
            <a:r>
              <a:rPr lang="pt-BR" sz="2200" dirty="0" err="1">
                <a:ea typeface="+mn-lt"/>
                <a:cs typeface="+mn-lt"/>
              </a:rPr>
              <a:t>variable</a:t>
            </a:r>
            <a:r>
              <a:rPr lang="pt-BR" sz="2200" dirty="0">
                <a:ea typeface="+mn-lt"/>
                <a:cs typeface="+mn-lt"/>
              </a:rPr>
              <a:t>, </a:t>
            </a:r>
            <a:r>
              <a:rPr lang="pt-BR" sz="2200" dirty="0" err="1">
                <a:ea typeface="+mn-lt"/>
                <a:cs typeface="+mn-lt"/>
              </a:rPr>
              <a:t>which</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answer</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see</a:t>
            </a:r>
            <a:r>
              <a:rPr lang="pt-BR" sz="2200" dirty="0">
                <a:ea typeface="+mn-lt"/>
                <a:cs typeface="+mn-lt"/>
              </a:rPr>
              <a:t> </a:t>
            </a:r>
            <a:r>
              <a:rPr lang="pt-BR" sz="2200" dirty="0" err="1">
                <a:ea typeface="+mn-lt"/>
                <a:cs typeface="+mn-lt"/>
              </a:rPr>
              <a:t>how</a:t>
            </a:r>
            <a:r>
              <a:rPr lang="pt-BR" sz="2200" dirty="0">
                <a:ea typeface="+mn-lt"/>
                <a:cs typeface="+mn-lt"/>
              </a:rPr>
              <a:t> </a:t>
            </a:r>
            <a:r>
              <a:rPr lang="pt-BR" sz="2200" dirty="0" err="1">
                <a:ea typeface="+mn-lt"/>
                <a:cs typeface="+mn-lt"/>
              </a:rPr>
              <a:t>well</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algorithm</a:t>
            </a:r>
            <a:r>
              <a:rPr lang="pt-BR" sz="2200" dirty="0">
                <a:ea typeface="+mn-lt"/>
                <a:cs typeface="+mn-lt"/>
              </a:rPr>
              <a:t> </a:t>
            </a:r>
            <a:r>
              <a:rPr lang="pt-BR" sz="2200" dirty="0" err="1">
                <a:ea typeface="+mn-lt"/>
                <a:cs typeface="+mn-lt"/>
              </a:rPr>
              <a:t>got</a:t>
            </a:r>
            <a:r>
              <a:rPr lang="pt-BR" sz="2200" dirty="0">
                <a:ea typeface="+mn-lt"/>
                <a:cs typeface="+mn-lt"/>
              </a:rPr>
              <a:t> </a:t>
            </a:r>
            <a:r>
              <a:rPr lang="pt-BR" sz="2200" dirty="0" err="1">
                <a:ea typeface="+mn-lt"/>
                <a:cs typeface="+mn-lt"/>
              </a:rPr>
              <a:t>right</a:t>
            </a:r>
            <a:r>
              <a:rPr lang="pt-BR" sz="2200" dirty="0">
                <a:ea typeface="+mn-lt"/>
                <a:cs typeface="+mn-lt"/>
              </a:rPr>
              <a:t>.</a:t>
            </a:r>
            <a:endParaRPr lang="pt-BR" sz="2200" dirty="0">
              <a:cs typeface="Calibri"/>
            </a:endParaRPr>
          </a:p>
        </p:txBody>
      </p:sp>
      <p:cxnSp>
        <p:nvCxnSpPr>
          <p:cNvPr id="5" name="Conector de Seta Reta 4">
            <a:extLst>
              <a:ext uri="{FF2B5EF4-FFF2-40B4-BE49-F238E27FC236}">
                <a16:creationId xmlns:a16="http://schemas.microsoft.com/office/drawing/2014/main" id="{455132F8-7522-4A75-9920-FBD154C6FAFE}"/>
              </a:ext>
            </a:extLst>
          </p:cNvPr>
          <p:cNvCxnSpPr/>
          <p:nvPr/>
        </p:nvCxnSpPr>
        <p:spPr>
          <a:xfrm flipV="1">
            <a:off x="496327" y="18875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Interface gráfica do usuário, Aplicativo&#10;&#10;Descrição gerada automaticamente">
            <a:extLst>
              <a:ext uri="{FF2B5EF4-FFF2-40B4-BE49-F238E27FC236}">
                <a16:creationId xmlns:a16="http://schemas.microsoft.com/office/drawing/2014/main" id="{68022A68-2BA0-44F0-9FB9-72D769366807}"/>
              </a:ext>
            </a:extLst>
          </p:cNvPr>
          <p:cNvPicPr>
            <a:picLocks noChangeAspect="1"/>
          </p:cNvPicPr>
          <p:nvPr/>
        </p:nvPicPr>
        <p:blipFill>
          <a:blip r:embed="rId2"/>
          <a:stretch>
            <a:fillRect/>
          </a:stretch>
        </p:blipFill>
        <p:spPr>
          <a:xfrm>
            <a:off x="315686" y="921209"/>
            <a:ext cx="8471807" cy="1015081"/>
          </a:xfrm>
          <a:prstGeom prst="rect">
            <a:avLst/>
          </a:prstGeom>
        </p:spPr>
      </p:pic>
    </p:spTree>
    <p:extLst>
      <p:ext uri="{BB962C8B-B14F-4D97-AF65-F5344CB8AC3E}">
        <p14:creationId xmlns:p14="http://schemas.microsoft.com/office/powerpoint/2010/main" val="576366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12F0D0B-EAD7-4B76-852A-9F8F884AB2F0}"/>
              </a:ext>
            </a:extLst>
          </p:cNvPr>
          <p:cNvSpPr>
            <a:spLocks noGrp="1"/>
          </p:cNvSpPr>
          <p:nvPr>
            <p:ph idx="1"/>
          </p:nvPr>
        </p:nvSpPr>
        <p:spPr>
          <a:xfrm>
            <a:off x="307522" y="383267"/>
            <a:ext cx="11767457" cy="4351338"/>
          </a:xfrm>
        </p:spPr>
        <p:txBody>
          <a:bodyPr lIns="91440" tIns="45720" rIns="91440" bIns="45720" anchor="t"/>
          <a:lstStyle/>
          <a:p>
            <a:r>
              <a:rPr lang="pt-BR" dirty="0">
                <a:cs typeface="Calibri"/>
              </a:rPr>
              <a:t>Grid Search:</a:t>
            </a:r>
          </a:p>
          <a:p>
            <a:pPr marL="0" indent="0">
              <a:buNone/>
            </a:pPr>
            <a:r>
              <a:rPr lang="pt-BR" sz="2200" dirty="0">
                <a:ea typeface="+mn-lt"/>
                <a:cs typeface="+mn-lt"/>
              </a:rPr>
              <a:t>The </a:t>
            </a:r>
            <a:r>
              <a:rPr lang="pt-BR" sz="2200" dirty="0" err="1">
                <a:ea typeface="+mn-lt"/>
                <a:cs typeface="+mn-lt"/>
              </a:rPr>
              <a:t>variables</a:t>
            </a:r>
            <a:r>
              <a:rPr lang="pt-BR" sz="2200" dirty="0">
                <a:ea typeface="+mn-lt"/>
                <a:cs typeface="+mn-lt"/>
              </a:rPr>
              <a:t> </a:t>
            </a:r>
            <a:r>
              <a:rPr lang="pt-BR" sz="2200" dirty="0" err="1">
                <a:ea typeface="+mn-lt"/>
                <a:cs typeface="+mn-lt"/>
              </a:rPr>
              <a:t>we</a:t>
            </a:r>
            <a:r>
              <a:rPr lang="pt-BR" sz="2200" dirty="0">
                <a:ea typeface="+mn-lt"/>
                <a:cs typeface="+mn-lt"/>
              </a:rPr>
              <a:t> split </a:t>
            </a:r>
            <a:r>
              <a:rPr lang="pt-BR" sz="2200" dirty="0" err="1">
                <a:ea typeface="+mn-lt"/>
                <a:cs typeface="+mn-lt"/>
              </a:rPr>
              <a:t>will</a:t>
            </a:r>
            <a:r>
              <a:rPr lang="pt-BR" sz="2200" dirty="0">
                <a:ea typeface="+mn-lt"/>
                <a:cs typeface="+mn-lt"/>
              </a:rPr>
              <a:t> </a:t>
            </a:r>
            <a:r>
              <a:rPr lang="pt-BR" sz="2200" dirty="0" err="1">
                <a:ea typeface="+mn-lt"/>
                <a:cs typeface="+mn-lt"/>
              </a:rPr>
              <a:t>be</a:t>
            </a:r>
            <a:r>
              <a:rPr lang="pt-BR" sz="2200" dirty="0">
                <a:ea typeface="+mn-lt"/>
                <a:cs typeface="+mn-lt"/>
              </a:rPr>
              <a:t> </a:t>
            </a:r>
            <a:r>
              <a:rPr lang="pt-BR" sz="2200" dirty="0" err="1">
                <a:ea typeface="+mn-lt"/>
                <a:cs typeface="+mn-lt"/>
              </a:rPr>
              <a:t>used</a:t>
            </a:r>
            <a:r>
              <a:rPr lang="pt-BR" sz="2200" dirty="0">
                <a:ea typeface="+mn-lt"/>
                <a:cs typeface="+mn-lt"/>
              </a:rPr>
              <a:t> later. </a:t>
            </a:r>
            <a:r>
              <a:rPr lang="pt-BR" sz="2200" dirty="0" err="1">
                <a:ea typeface="+mn-lt"/>
                <a:cs typeface="+mn-lt"/>
              </a:rPr>
              <a:t>Now</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step</a:t>
            </a:r>
            <a:r>
              <a:rPr lang="pt-BR" sz="2200" dirty="0">
                <a:ea typeface="+mn-lt"/>
                <a:cs typeface="+mn-lt"/>
              </a:rPr>
              <a:t> </a:t>
            </a:r>
            <a:r>
              <a:rPr lang="pt-BR" sz="2200" dirty="0" err="1">
                <a:ea typeface="+mn-lt"/>
                <a:cs typeface="+mn-lt"/>
              </a:rPr>
              <a:t>of</a:t>
            </a:r>
            <a:r>
              <a:rPr lang="pt-BR" sz="2200" dirty="0">
                <a:ea typeface="+mn-lt"/>
                <a:cs typeface="+mn-lt"/>
              </a:rPr>
              <a:t> </a:t>
            </a:r>
            <a:r>
              <a:rPr lang="pt-BR" sz="2200" dirty="0" err="1">
                <a:ea typeface="+mn-lt"/>
                <a:cs typeface="+mn-lt"/>
              </a:rPr>
              <a:t>figuring</a:t>
            </a:r>
            <a:r>
              <a:rPr lang="pt-BR" sz="2200" dirty="0">
                <a:ea typeface="+mn-lt"/>
                <a:cs typeface="+mn-lt"/>
              </a:rPr>
              <a:t> out </a:t>
            </a:r>
            <a:r>
              <a:rPr lang="pt-BR" sz="2200" dirty="0" err="1">
                <a:ea typeface="+mn-lt"/>
                <a:cs typeface="+mn-lt"/>
              </a:rPr>
              <a:t>which</a:t>
            </a:r>
            <a:r>
              <a:rPr lang="pt-BR" sz="2200" dirty="0">
                <a:ea typeface="+mn-lt"/>
                <a:cs typeface="+mn-lt"/>
              </a:rPr>
              <a:t> </a:t>
            </a:r>
            <a:r>
              <a:rPr lang="pt-BR" sz="2200" dirty="0" err="1">
                <a:ea typeface="+mn-lt"/>
                <a:cs typeface="+mn-lt"/>
              </a:rPr>
              <a:t>algorithm</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best</a:t>
            </a:r>
            <a:r>
              <a:rPr lang="pt-BR" sz="2200" dirty="0">
                <a:ea typeface="+mn-lt"/>
                <a:cs typeface="+mn-lt"/>
              </a:rPr>
              <a:t> for </a:t>
            </a:r>
            <a:r>
              <a:rPr lang="pt-BR" sz="2200" dirty="0" err="1">
                <a:ea typeface="+mn-lt"/>
                <a:cs typeface="+mn-lt"/>
              </a:rPr>
              <a:t>our</a:t>
            </a:r>
            <a:r>
              <a:rPr lang="pt-BR" sz="2200" dirty="0">
                <a:ea typeface="+mn-lt"/>
                <a:cs typeface="+mn-lt"/>
              </a:rPr>
              <a:t> data </a:t>
            </a:r>
            <a:r>
              <a:rPr lang="pt-BR" sz="2200" dirty="0" err="1">
                <a:ea typeface="+mn-lt"/>
                <a:cs typeface="+mn-lt"/>
              </a:rPr>
              <a:t>and</a:t>
            </a:r>
            <a:r>
              <a:rPr lang="pt-BR" sz="2200" dirty="0">
                <a:ea typeface="+mn-lt"/>
                <a:cs typeface="+mn-lt"/>
              </a:rPr>
              <a:t> </a:t>
            </a:r>
            <a:r>
              <a:rPr lang="pt-BR" sz="2200" dirty="0" err="1">
                <a:ea typeface="+mn-lt"/>
                <a:cs typeface="+mn-lt"/>
              </a:rPr>
              <a:t>which</a:t>
            </a:r>
            <a:r>
              <a:rPr lang="pt-BR" sz="2200" dirty="0">
                <a:ea typeface="+mn-lt"/>
                <a:cs typeface="+mn-lt"/>
              </a:rPr>
              <a:t> </a:t>
            </a:r>
            <a:r>
              <a:rPr lang="pt-BR" sz="2200" dirty="0" err="1">
                <a:ea typeface="+mn-lt"/>
                <a:cs typeface="+mn-lt"/>
              </a:rPr>
              <a:t>parameters</a:t>
            </a:r>
            <a:r>
              <a:rPr lang="pt-BR" sz="2200" dirty="0">
                <a:ea typeface="+mn-lt"/>
                <a:cs typeface="+mn-lt"/>
              </a:rPr>
              <a:t> are </a:t>
            </a:r>
            <a:r>
              <a:rPr lang="pt-BR" sz="2200" dirty="0" err="1">
                <a:ea typeface="+mn-lt"/>
                <a:cs typeface="+mn-lt"/>
              </a:rPr>
              <a:t>best</a:t>
            </a:r>
            <a:r>
              <a:rPr lang="pt-BR" sz="2200" dirty="0">
                <a:ea typeface="+mn-lt"/>
                <a:cs typeface="+mn-lt"/>
              </a:rPr>
              <a:t> for </a:t>
            </a:r>
            <a:r>
              <a:rPr lang="pt-BR" sz="2200" dirty="0" err="1">
                <a:ea typeface="+mn-lt"/>
                <a:cs typeface="+mn-lt"/>
              </a:rPr>
              <a:t>each</a:t>
            </a:r>
            <a:r>
              <a:rPr lang="pt-BR" sz="2200" dirty="0">
                <a:ea typeface="+mn-lt"/>
                <a:cs typeface="+mn-lt"/>
              </a:rPr>
              <a:t> </a:t>
            </a:r>
            <a:r>
              <a:rPr lang="pt-BR" sz="2200" dirty="0" err="1">
                <a:ea typeface="+mn-lt"/>
                <a:cs typeface="+mn-lt"/>
              </a:rPr>
              <a:t>of</a:t>
            </a:r>
            <a:r>
              <a:rPr lang="pt-BR" sz="2200" dirty="0">
                <a:ea typeface="+mn-lt"/>
                <a:cs typeface="+mn-lt"/>
              </a:rPr>
              <a:t> </a:t>
            </a:r>
            <a:r>
              <a:rPr lang="pt-BR" sz="2200" dirty="0" err="1">
                <a:ea typeface="+mn-lt"/>
                <a:cs typeface="+mn-lt"/>
              </a:rPr>
              <a:t>them</a:t>
            </a:r>
            <a:r>
              <a:rPr lang="pt-BR" sz="2200" dirty="0">
                <a:ea typeface="+mn-lt"/>
                <a:cs typeface="+mn-lt"/>
              </a:rPr>
              <a:t>.</a:t>
            </a:r>
            <a:endParaRPr lang="pt-BR" sz="2200" dirty="0">
              <a:cs typeface="Calibri"/>
            </a:endParaRPr>
          </a:p>
          <a:p>
            <a:pPr marL="0" indent="0">
              <a:buNone/>
            </a:pPr>
            <a:r>
              <a:rPr lang="pt-BR" sz="2200" dirty="0" err="1">
                <a:ea typeface="+mn-lt"/>
                <a:cs typeface="+mn-lt"/>
              </a:rPr>
              <a:t>This</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what</a:t>
            </a:r>
            <a:r>
              <a:rPr lang="pt-BR" sz="2200" dirty="0">
                <a:ea typeface="+mn-lt"/>
                <a:cs typeface="+mn-lt"/>
              </a:rPr>
              <a:t> Grid Search does. </a:t>
            </a:r>
            <a:r>
              <a:rPr lang="pt-BR" sz="2200" dirty="0" err="1">
                <a:ea typeface="+mn-lt"/>
                <a:cs typeface="+mn-lt"/>
              </a:rPr>
              <a:t>First</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create</a:t>
            </a:r>
            <a:r>
              <a:rPr lang="pt-BR" sz="2200" dirty="0">
                <a:ea typeface="+mn-lt"/>
                <a:cs typeface="+mn-lt"/>
              </a:rPr>
              <a:t> a </a:t>
            </a:r>
            <a:r>
              <a:rPr lang="pt-BR" sz="2200" dirty="0" err="1">
                <a:ea typeface="+mn-lt"/>
                <a:cs typeface="+mn-lt"/>
              </a:rPr>
              <a:t>variable</a:t>
            </a:r>
            <a:r>
              <a:rPr lang="pt-BR" sz="2200" dirty="0">
                <a:ea typeface="+mn-lt"/>
                <a:cs typeface="+mn-lt"/>
              </a:rPr>
              <a:t> </a:t>
            </a:r>
            <a:r>
              <a:rPr lang="pt-BR" sz="2200" dirty="0" err="1">
                <a:ea typeface="+mn-lt"/>
                <a:cs typeface="+mn-lt"/>
              </a:rPr>
              <a:t>of</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dictionary</a:t>
            </a:r>
            <a:r>
              <a:rPr lang="pt-BR" sz="2200" dirty="0">
                <a:ea typeface="+mn-lt"/>
                <a:cs typeface="+mn-lt"/>
              </a:rPr>
              <a:t> </a:t>
            </a:r>
            <a:r>
              <a:rPr lang="pt-BR" sz="2200" dirty="0" err="1">
                <a:ea typeface="+mn-lt"/>
                <a:cs typeface="+mn-lt"/>
              </a:rPr>
              <a:t>type</a:t>
            </a:r>
            <a:r>
              <a:rPr lang="pt-BR" sz="2200" dirty="0">
                <a:ea typeface="+mn-lt"/>
                <a:cs typeface="+mn-lt"/>
              </a:rPr>
              <a:t> </a:t>
            </a:r>
            <a:r>
              <a:rPr lang="pt-BR" sz="2200" dirty="0" err="1">
                <a:ea typeface="+mn-lt"/>
                <a:cs typeface="+mn-lt"/>
              </a:rPr>
              <a:t>containing</a:t>
            </a:r>
            <a:r>
              <a:rPr lang="pt-BR" sz="2200" dirty="0">
                <a:ea typeface="+mn-lt"/>
                <a:cs typeface="+mn-lt"/>
              </a:rPr>
              <a:t> </a:t>
            </a:r>
            <a:r>
              <a:rPr lang="pt-BR" sz="2200" dirty="0" err="1">
                <a:ea typeface="+mn-lt"/>
                <a:cs typeface="+mn-lt"/>
              </a:rPr>
              <a:t>several</a:t>
            </a:r>
            <a:r>
              <a:rPr lang="pt-BR" sz="2200" dirty="0">
                <a:ea typeface="+mn-lt"/>
                <a:cs typeface="+mn-lt"/>
              </a:rPr>
              <a:t> </a:t>
            </a:r>
            <a:r>
              <a:rPr lang="pt-BR" sz="2200" dirty="0" err="1">
                <a:ea typeface="+mn-lt"/>
                <a:cs typeface="+mn-lt"/>
              </a:rPr>
              <a:t>parameter</a:t>
            </a:r>
            <a:r>
              <a:rPr lang="pt-BR" sz="2200" dirty="0">
                <a:ea typeface="+mn-lt"/>
                <a:cs typeface="+mn-lt"/>
              </a:rPr>
              <a:t> settings </a:t>
            </a:r>
            <a:r>
              <a:rPr lang="pt-BR" sz="2200" dirty="0" err="1">
                <a:ea typeface="+mn-lt"/>
                <a:cs typeface="+mn-lt"/>
              </a:rPr>
              <a:t>that</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want</a:t>
            </a:r>
            <a:r>
              <a:rPr lang="pt-BR" sz="2200" dirty="0">
                <a:ea typeface="+mn-lt"/>
                <a:cs typeface="+mn-lt"/>
              </a:rPr>
              <a:t> </a:t>
            </a:r>
            <a:r>
              <a:rPr lang="pt-BR" sz="2200" dirty="0" err="1">
                <a:ea typeface="+mn-lt"/>
                <a:cs typeface="+mn-lt"/>
              </a:rPr>
              <a:t>the</a:t>
            </a:r>
            <a:r>
              <a:rPr lang="pt-BR" sz="2200" dirty="0">
                <a:ea typeface="+mn-lt"/>
                <a:cs typeface="+mn-lt"/>
              </a:rPr>
              <a:t> grid </a:t>
            </a:r>
            <a:r>
              <a:rPr lang="pt-BR" sz="2200" dirty="0" err="1">
                <a:ea typeface="+mn-lt"/>
                <a:cs typeface="+mn-lt"/>
              </a:rPr>
              <a:t>to</a:t>
            </a:r>
            <a:r>
              <a:rPr lang="pt-BR" sz="2200" dirty="0">
                <a:ea typeface="+mn-lt"/>
                <a:cs typeface="+mn-lt"/>
              </a:rPr>
              <a:t> </a:t>
            </a:r>
            <a:r>
              <a:rPr lang="pt-BR" sz="2200" dirty="0" err="1">
                <a:ea typeface="+mn-lt"/>
                <a:cs typeface="+mn-lt"/>
              </a:rPr>
              <a:t>test</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this</a:t>
            </a:r>
            <a:r>
              <a:rPr lang="pt-BR" sz="2200" dirty="0">
                <a:ea typeface="+mn-lt"/>
                <a:cs typeface="+mn-lt"/>
              </a:rPr>
              <a:t> </a:t>
            </a:r>
            <a:r>
              <a:rPr lang="pt-BR" sz="2200" dirty="0" err="1">
                <a:ea typeface="+mn-lt"/>
                <a:cs typeface="+mn-lt"/>
              </a:rPr>
              <a:t>is</a:t>
            </a:r>
            <a:r>
              <a:rPr lang="pt-BR" sz="2200" dirty="0">
                <a:ea typeface="+mn-lt"/>
                <a:cs typeface="+mn-lt"/>
              </a:rPr>
              <a:t> for </a:t>
            </a:r>
            <a:r>
              <a:rPr lang="pt-BR" sz="2200" dirty="0" err="1">
                <a:ea typeface="+mn-lt"/>
                <a:cs typeface="+mn-lt"/>
              </a:rPr>
              <a:t>each</a:t>
            </a:r>
            <a:r>
              <a:rPr lang="pt-BR" sz="2200" dirty="0">
                <a:ea typeface="+mn-lt"/>
                <a:cs typeface="+mn-lt"/>
              </a:rPr>
              <a:t> </a:t>
            </a:r>
            <a:r>
              <a:rPr lang="pt-BR" sz="2200" dirty="0" err="1">
                <a:ea typeface="+mn-lt"/>
                <a:cs typeface="+mn-lt"/>
              </a:rPr>
              <a:t>algorithm</a:t>
            </a:r>
            <a:r>
              <a:rPr lang="pt-BR" sz="2200" dirty="0">
                <a:ea typeface="+mn-lt"/>
                <a:cs typeface="+mn-lt"/>
              </a:rPr>
              <a:t>.</a:t>
            </a:r>
            <a:endParaRPr lang="pt-BR" sz="2200" dirty="0">
              <a:cs typeface="Calibri"/>
            </a:endParaRPr>
          </a:p>
          <a:p>
            <a:pPr marL="0" indent="0">
              <a:buNone/>
            </a:pPr>
            <a:r>
              <a:rPr lang="pt-BR" sz="2200" dirty="0">
                <a:ea typeface="+mn-lt"/>
                <a:cs typeface="+mn-lt"/>
              </a:rPr>
              <a:t>The </a:t>
            </a:r>
            <a:r>
              <a:rPr lang="pt-BR" sz="2200" dirty="0" err="1">
                <a:ea typeface="+mn-lt"/>
                <a:cs typeface="+mn-lt"/>
              </a:rPr>
              <a:t>first</a:t>
            </a:r>
            <a:r>
              <a:rPr lang="pt-BR" sz="2200" dirty="0">
                <a:ea typeface="+mn-lt"/>
                <a:cs typeface="+mn-lt"/>
              </a:rPr>
              <a:t> </a:t>
            </a:r>
            <a:r>
              <a:rPr lang="pt-BR" sz="2200" dirty="0" err="1">
                <a:ea typeface="+mn-lt"/>
                <a:cs typeface="+mn-lt"/>
              </a:rPr>
              <a:t>algorithm</a:t>
            </a:r>
            <a:r>
              <a:rPr lang="pt-BR" sz="2200" dirty="0">
                <a:ea typeface="+mn-lt"/>
                <a:cs typeface="+mn-lt"/>
              </a:rPr>
              <a:t> </a:t>
            </a:r>
            <a:r>
              <a:rPr lang="pt-BR" sz="2200" dirty="0" err="1">
                <a:ea typeface="+mn-lt"/>
                <a:cs typeface="+mn-lt"/>
              </a:rPr>
              <a:t>we</a:t>
            </a:r>
            <a:r>
              <a:rPr lang="pt-BR" sz="2200" dirty="0">
                <a:ea typeface="+mn-lt"/>
                <a:cs typeface="+mn-lt"/>
              </a:rPr>
              <a:t> </a:t>
            </a:r>
            <a:r>
              <a:rPr lang="pt-BR" sz="2200" dirty="0" err="1">
                <a:ea typeface="+mn-lt"/>
                <a:cs typeface="+mn-lt"/>
              </a:rPr>
              <a:t>tested</a:t>
            </a:r>
            <a:r>
              <a:rPr lang="pt-BR" sz="2200" dirty="0">
                <a:ea typeface="+mn-lt"/>
                <a:cs typeface="+mn-lt"/>
              </a:rPr>
              <a:t> </a:t>
            </a:r>
            <a:r>
              <a:rPr lang="pt-BR" sz="2200" dirty="0" err="1">
                <a:ea typeface="+mn-lt"/>
                <a:cs typeface="+mn-lt"/>
              </a:rPr>
              <a:t>was</a:t>
            </a:r>
            <a:r>
              <a:rPr lang="pt-BR" sz="2200" dirty="0">
                <a:ea typeface="+mn-lt"/>
                <a:cs typeface="+mn-lt"/>
              </a:rPr>
              <a:t> </a:t>
            </a:r>
            <a:r>
              <a:rPr lang="pt-BR" sz="2200" dirty="0" err="1">
                <a:ea typeface="+mn-lt"/>
                <a:cs typeface="+mn-lt"/>
              </a:rPr>
              <a:t>Logistic</a:t>
            </a:r>
            <a:r>
              <a:rPr lang="pt-BR" sz="2200" dirty="0">
                <a:ea typeface="+mn-lt"/>
                <a:cs typeface="+mn-lt"/>
              </a:rPr>
              <a:t> </a:t>
            </a:r>
            <a:r>
              <a:rPr lang="pt-BR" sz="2200" dirty="0" err="1">
                <a:ea typeface="+mn-lt"/>
                <a:cs typeface="+mn-lt"/>
              </a:rPr>
              <a:t>regression</a:t>
            </a:r>
            <a:r>
              <a:rPr lang="pt-BR" sz="2200" dirty="0">
                <a:ea typeface="+mn-lt"/>
                <a:cs typeface="+mn-lt"/>
              </a:rPr>
              <a:t>.</a:t>
            </a:r>
            <a:endParaRPr lang="pt-BR" sz="2200" dirty="0">
              <a:cs typeface="Calibri" panose="020F0502020204030204"/>
            </a:endParaRPr>
          </a:p>
          <a:p>
            <a:pPr marL="0" indent="0">
              <a:buNone/>
            </a:pPr>
            <a:r>
              <a:rPr lang="pt-BR" sz="2200" dirty="0" err="1">
                <a:ea typeface="+mn-lt"/>
                <a:cs typeface="+mn-lt"/>
              </a:rPr>
              <a:t>What</a:t>
            </a:r>
            <a:r>
              <a:rPr lang="pt-BR" sz="2200" dirty="0">
                <a:ea typeface="+mn-lt"/>
                <a:cs typeface="+mn-lt"/>
              </a:rPr>
              <a:t> grid </a:t>
            </a:r>
            <a:r>
              <a:rPr lang="pt-BR" sz="2200" dirty="0" err="1">
                <a:ea typeface="+mn-lt"/>
                <a:cs typeface="+mn-lt"/>
              </a:rPr>
              <a:t>search</a:t>
            </a:r>
            <a:r>
              <a:rPr lang="pt-BR" sz="2200" dirty="0">
                <a:ea typeface="+mn-lt"/>
                <a:cs typeface="+mn-lt"/>
              </a:rPr>
              <a:t> does </a:t>
            </a:r>
            <a:r>
              <a:rPr lang="pt-BR" sz="2200" dirty="0" err="1">
                <a:ea typeface="+mn-lt"/>
                <a:cs typeface="+mn-lt"/>
              </a:rPr>
              <a:t>is</a:t>
            </a:r>
            <a:r>
              <a:rPr lang="pt-BR" sz="2200" dirty="0">
                <a:ea typeface="+mn-lt"/>
                <a:cs typeface="+mn-lt"/>
              </a:rPr>
              <a:t> take </a:t>
            </a:r>
            <a:r>
              <a:rPr lang="pt-BR" sz="2200" dirty="0" err="1">
                <a:ea typeface="+mn-lt"/>
                <a:cs typeface="+mn-lt"/>
              </a:rPr>
              <a:t>an</a:t>
            </a:r>
            <a:r>
              <a:rPr lang="pt-BR" sz="2200" dirty="0">
                <a:ea typeface="+mn-lt"/>
                <a:cs typeface="+mn-lt"/>
              </a:rPr>
              <a:t> </a:t>
            </a:r>
            <a:r>
              <a:rPr lang="pt-BR" sz="2200" dirty="0" err="1">
                <a:ea typeface="+mn-lt"/>
                <a:cs typeface="+mn-lt"/>
              </a:rPr>
              <a:t>algorithm</a:t>
            </a:r>
            <a:r>
              <a:rPr lang="pt-BR" sz="2200" dirty="0">
                <a:ea typeface="+mn-lt"/>
                <a:cs typeface="+mn-lt"/>
              </a:rPr>
              <a:t>, take a set </a:t>
            </a:r>
            <a:r>
              <a:rPr lang="pt-BR" sz="2200" dirty="0" err="1">
                <a:ea typeface="+mn-lt"/>
                <a:cs typeface="+mn-lt"/>
              </a:rPr>
              <a:t>of</a:t>
            </a:r>
            <a:r>
              <a:rPr lang="pt-BR" sz="2200" dirty="0">
                <a:ea typeface="+mn-lt"/>
                <a:cs typeface="+mn-lt"/>
              </a:rPr>
              <a:t> </a:t>
            </a:r>
            <a:r>
              <a:rPr lang="pt-BR" sz="2200" dirty="0" err="1">
                <a:ea typeface="+mn-lt"/>
                <a:cs typeface="+mn-lt"/>
              </a:rPr>
              <a:t>parameter</a:t>
            </a:r>
            <a:r>
              <a:rPr lang="pt-BR" sz="2200" dirty="0">
                <a:ea typeface="+mn-lt"/>
                <a:cs typeface="+mn-lt"/>
              </a:rPr>
              <a:t> settings </a:t>
            </a:r>
            <a:r>
              <a:rPr lang="pt-BR" sz="2200" dirty="0" err="1">
                <a:ea typeface="+mn-lt"/>
                <a:cs typeface="+mn-lt"/>
              </a:rPr>
              <a:t>then</a:t>
            </a:r>
            <a:r>
              <a:rPr lang="pt-BR" sz="2200" dirty="0">
                <a:ea typeface="+mn-lt"/>
                <a:cs typeface="+mn-lt"/>
              </a:rPr>
              <a:t> </a:t>
            </a:r>
            <a:r>
              <a:rPr lang="pt-BR" sz="2200" dirty="0" err="1">
                <a:ea typeface="+mn-lt"/>
                <a:cs typeface="+mn-lt"/>
              </a:rPr>
              <a:t>train</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algorithm</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measure</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accuracy</a:t>
            </a:r>
            <a:r>
              <a:rPr lang="pt-BR" sz="2200" dirty="0">
                <a:ea typeface="+mn-lt"/>
                <a:cs typeface="+mn-lt"/>
              </a:rPr>
              <a:t> score.</a:t>
            </a:r>
            <a:endParaRPr lang="pt-BR" sz="2200" dirty="0">
              <a:cs typeface="Calibri" panose="020F0502020204030204"/>
            </a:endParaRPr>
          </a:p>
          <a:p>
            <a:pPr marL="0" indent="0">
              <a:buNone/>
            </a:pPr>
            <a:r>
              <a:rPr lang="pt-BR" sz="2200" dirty="0" err="1">
                <a:ea typeface="+mn-lt"/>
                <a:cs typeface="+mn-lt"/>
              </a:rPr>
              <a:t>Each</a:t>
            </a:r>
            <a:r>
              <a:rPr lang="pt-BR" sz="2200" dirty="0">
                <a:ea typeface="+mn-lt"/>
                <a:cs typeface="+mn-lt"/>
              </a:rPr>
              <a:t> </a:t>
            </a:r>
            <a:r>
              <a:rPr lang="pt-BR" sz="2200" dirty="0" err="1">
                <a:ea typeface="+mn-lt"/>
                <a:cs typeface="+mn-lt"/>
              </a:rPr>
              <a:t>test</a:t>
            </a:r>
            <a:r>
              <a:rPr lang="pt-BR" sz="2200" dirty="0">
                <a:ea typeface="+mn-lt"/>
                <a:cs typeface="+mn-lt"/>
              </a:rPr>
              <a:t> round, </a:t>
            </a:r>
            <a:r>
              <a:rPr lang="pt-BR" sz="2200" dirty="0" err="1">
                <a:ea typeface="+mn-lt"/>
                <a:cs typeface="+mn-lt"/>
              </a:rPr>
              <a:t>he</a:t>
            </a:r>
            <a:r>
              <a:rPr lang="pt-BR" sz="2200" dirty="0">
                <a:ea typeface="+mn-lt"/>
                <a:cs typeface="+mn-lt"/>
              </a:rPr>
              <a:t> </a:t>
            </a:r>
            <a:r>
              <a:rPr lang="pt-BR" sz="2200" dirty="0" err="1">
                <a:ea typeface="+mn-lt"/>
                <a:cs typeface="+mn-lt"/>
              </a:rPr>
              <a:t>changes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algorithm's</a:t>
            </a:r>
            <a:r>
              <a:rPr lang="pt-BR" sz="2200" dirty="0">
                <a:ea typeface="+mn-lt"/>
                <a:cs typeface="+mn-lt"/>
              </a:rPr>
              <a:t> </a:t>
            </a:r>
            <a:r>
              <a:rPr lang="pt-BR" sz="2200" dirty="0" err="1">
                <a:ea typeface="+mn-lt"/>
                <a:cs typeface="+mn-lt"/>
              </a:rPr>
              <a:t>parameters</a:t>
            </a:r>
            <a:r>
              <a:rPr lang="pt-BR" sz="2200" dirty="0">
                <a:ea typeface="+mn-lt"/>
                <a:cs typeface="+mn-lt"/>
              </a:rPr>
              <a:t> </a:t>
            </a:r>
            <a:r>
              <a:rPr lang="pt-BR" sz="2200" dirty="0" err="1">
                <a:ea typeface="+mn-lt"/>
                <a:cs typeface="+mn-lt"/>
              </a:rPr>
              <a:t>and</a:t>
            </a:r>
            <a:r>
              <a:rPr lang="pt-BR" sz="2200" dirty="0">
                <a:ea typeface="+mn-lt"/>
                <a:cs typeface="+mn-lt"/>
              </a:rPr>
              <a:t> compares </a:t>
            </a:r>
            <a:r>
              <a:rPr lang="pt-BR" sz="2200" dirty="0" err="1">
                <a:ea typeface="+mn-lt"/>
                <a:cs typeface="+mn-lt"/>
              </a:rPr>
              <a:t>the</a:t>
            </a:r>
            <a:r>
              <a:rPr lang="pt-BR" sz="2200" dirty="0">
                <a:ea typeface="+mn-lt"/>
                <a:cs typeface="+mn-lt"/>
              </a:rPr>
              <a:t> </a:t>
            </a:r>
            <a:r>
              <a:rPr lang="pt-BR" sz="2200" dirty="0" err="1">
                <a:ea typeface="+mn-lt"/>
                <a:cs typeface="+mn-lt"/>
              </a:rPr>
              <a:t>results</a:t>
            </a:r>
            <a:r>
              <a:rPr lang="pt-BR" sz="2200" dirty="0">
                <a:ea typeface="+mn-lt"/>
                <a:cs typeface="+mn-lt"/>
              </a:rPr>
              <a:t>.</a:t>
            </a:r>
            <a:endParaRPr lang="pt-BR" sz="2200" dirty="0">
              <a:cs typeface="Calibri" panose="020F0502020204030204"/>
            </a:endParaRPr>
          </a:p>
          <a:p>
            <a:pPr marL="0" indent="0">
              <a:buNone/>
            </a:pPr>
            <a:r>
              <a:rPr lang="pt-BR" sz="2200" dirty="0">
                <a:ea typeface="+mn-lt"/>
                <a:cs typeface="+mn-lt"/>
              </a:rPr>
              <a:t>In </a:t>
            </a:r>
            <a:r>
              <a:rPr lang="pt-BR" sz="2200" dirty="0" err="1">
                <a:ea typeface="+mn-lt"/>
                <a:cs typeface="+mn-lt"/>
              </a:rPr>
              <a:t>the</a:t>
            </a:r>
            <a:r>
              <a:rPr lang="pt-BR" sz="2200" dirty="0">
                <a:ea typeface="+mn-lt"/>
                <a:cs typeface="+mn-lt"/>
              </a:rPr>
              <a:t> </a:t>
            </a:r>
            <a:r>
              <a:rPr lang="pt-BR" sz="2200" dirty="0" err="1">
                <a:ea typeface="+mn-lt"/>
                <a:cs typeface="+mn-lt"/>
              </a:rPr>
              <a:t>end</a:t>
            </a:r>
            <a:r>
              <a:rPr lang="pt-BR" sz="2200" dirty="0">
                <a:ea typeface="+mn-lt"/>
                <a:cs typeface="+mn-lt"/>
              </a:rPr>
              <a:t>, it </a:t>
            </a:r>
            <a:r>
              <a:rPr lang="pt-BR" sz="2200" dirty="0" err="1">
                <a:ea typeface="+mn-lt"/>
                <a:cs typeface="+mn-lt"/>
              </a:rPr>
              <a:t>returns</a:t>
            </a:r>
            <a:r>
              <a:rPr lang="pt-BR" sz="2200" dirty="0">
                <a:ea typeface="+mn-lt"/>
                <a:cs typeface="+mn-lt"/>
              </a:rPr>
              <a:t> </a:t>
            </a:r>
            <a:r>
              <a:rPr lang="pt-BR" sz="2200" dirty="0" err="1">
                <a:ea typeface="+mn-lt"/>
                <a:cs typeface="+mn-lt"/>
              </a:rPr>
              <a:t>what</a:t>
            </a:r>
            <a:r>
              <a:rPr lang="pt-BR" sz="2200" dirty="0">
                <a:ea typeface="+mn-lt"/>
                <a:cs typeface="+mn-lt"/>
              </a:rPr>
              <a:t> </a:t>
            </a:r>
            <a:r>
              <a:rPr lang="pt-BR" sz="2200" dirty="0" err="1">
                <a:ea typeface="+mn-lt"/>
                <a:cs typeface="+mn-lt"/>
              </a:rPr>
              <a:t>were</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best</a:t>
            </a:r>
            <a:r>
              <a:rPr lang="pt-BR" sz="2200" dirty="0">
                <a:ea typeface="+mn-lt"/>
                <a:cs typeface="+mn-lt"/>
              </a:rPr>
              <a:t> </a:t>
            </a:r>
            <a:r>
              <a:rPr lang="pt-BR" sz="2200" dirty="0" err="1">
                <a:ea typeface="+mn-lt"/>
                <a:cs typeface="+mn-lt"/>
              </a:rPr>
              <a:t>parameters</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best</a:t>
            </a:r>
            <a:r>
              <a:rPr lang="pt-BR" sz="2200" dirty="0">
                <a:ea typeface="+mn-lt"/>
                <a:cs typeface="+mn-lt"/>
              </a:rPr>
              <a:t> result.</a:t>
            </a:r>
            <a:endParaRPr lang="pt-BR" sz="2200" dirty="0">
              <a:cs typeface="Calibri" panose="020F0502020204030204"/>
            </a:endParaRPr>
          </a:p>
          <a:p>
            <a:pPr marL="0" indent="0">
              <a:buNone/>
            </a:pPr>
            <a:r>
              <a:rPr lang="pt-BR" sz="2200" dirty="0" err="1">
                <a:ea typeface="+mn-lt"/>
                <a:cs typeface="+mn-lt"/>
              </a:rPr>
              <a:t>See</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code</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carry</a:t>
            </a:r>
            <a:r>
              <a:rPr lang="pt-BR" sz="2200" dirty="0">
                <a:ea typeface="+mn-lt"/>
                <a:cs typeface="+mn-lt"/>
              </a:rPr>
              <a:t> out </a:t>
            </a:r>
            <a:r>
              <a:rPr lang="pt-BR" sz="2200" dirty="0" err="1">
                <a:ea typeface="+mn-lt"/>
                <a:cs typeface="+mn-lt"/>
              </a:rPr>
              <a:t>this</a:t>
            </a:r>
            <a:r>
              <a:rPr lang="pt-BR" sz="2200" dirty="0">
                <a:ea typeface="+mn-lt"/>
                <a:cs typeface="+mn-lt"/>
              </a:rPr>
              <a:t> </a:t>
            </a:r>
            <a:r>
              <a:rPr lang="pt-BR" sz="2200" dirty="0" err="1">
                <a:ea typeface="+mn-lt"/>
                <a:cs typeface="+mn-lt"/>
              </a:rPr>
              <a:t>process</a:t>
            </a:r>
            <a:r>
              <a:rPr lang="pt-BR" sz="2200" dirty="0">
                <a:ea typeface="+mn-lt"/>
                <a:cs typeface="+mn-lt"/>
              </a:rPr>
              <a:t>:</a:t>
            </a:r>
            <a:endParaRPr lang="pt-BR" sz="2200" dirty="0">
              <a:cs typeface="Calibri" panose="020F0502020204030204"/>
            </a:endParaRPr>
          </a:p>
          <a:p>
            <a:pPr marL="0" indent="0">
              <a:buNone/>
            </a:pPr>
            <a:endParaRPr lang="pt-BR" dirty="0">
              <a:cs typeface="Calibri"/>
            </a:endParaRPr>
          </a:p>
        </p:txBody>
      </p:sp>
      <p:cxnSp>
        <p:nvCxnSpPr>
          <p:cNvPr id="5" name="Conector de Seta Reta 4">
            <a:extLst>
              <a:ext uri="{FF2B5EF4-FFF2-40B4-BE49-F238E27FC236}">
                <a16:creationId xmlns:a16="http://schemas.microsoft.com/office/drawing/2014/main" id="{A3B4C532-B322-470D-BDD9-C5C767A70E85}"/>
              </a:ext>
            </a:extLst>
          </p:cNvPr>
          <p:cNvCxnSpPr/>
          <p:nvPr/>
        </p:nvCxnSpPr>
        <p:spPr>
          <a:xfrm flipV="1">
            <a:off x="496327" y="18875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7" name="Imagem 7" descr="Texto, Carta&#10;&#10;Descrição gerada automaticamente">
            <a:extLst>
              <a:ext uri="{FF2B5EF4-FFF2-40B4-BE49-F238E27FC236}">
                <a16:creationId xmlns:a16="http://schemas.microsoft.com/office/drawing/2014/main" id="{A3FB2F8B-ABBD-46F1-A612-89E92A11FF3D}"/>
              </a:ext>
            </a:extLst>
          </p:cNvPr>
          <p:cNvPicPr>
            <a:picLocks noChangeAspect="1"/>
          </p:cNvPicPr>
          <p:nvPr/>
        </p:nvPicPr>
        <p:blipFill>
          <a:blip r:embed="rId2"/>
          <a:stretch>
            <a:fillRect/>
          </a:stretch>
        </p:blipFill>
        <p:spPr>
          <a:xfrm>
            <a:off x="4860471" y="4315769"/>
            <a:ext cx="6988628" cy="2417460"/>
          </a:xfrm>
          <a:prstGeom prst="rect">
            <a:avLst/>
          </a:prstGeom>
        </p:spPr>
      </p:pic>
    </p:spTree>
    <p:extLst>
      <p:ext uri="{BB962C8B-B14F-4D97-AF65-F5344CB8AC3E}">
        <p14:creationId xmlns:p14="http://schemas.microsoft.com/office/powerpoint/2010/main" val="768321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9C33564-C74A-45A4-8CE1-965619109E7D}"/>
              </a:ext>
            </a:extLst>
          </p:cNvPr>
          <p:cNvSpPr>
            <a:spLocks noGrp="1"/>
          </p:cNvSpPr>
          <p:nvPr>
            <p:ph idx="1"/>
          </p:nvPr>
        </p:nvSpPr>
        <p:spPr>
          <a:xfrm>
            <a:off x="498021" y="437696"/>
            <a:ext cx="11386457" cy="6147480"/>
          </a:xfrm>
        </p:spPr>
        <p:txBody>
          <a:bodyPr lIns="91440" tIns="45720" rIns="91440" bIns="45720" anchor="t"/>
          <a:lstStyle/>
          <a:p>
            <a:pPr marL="0" indent="0">
              <a:buNone/>
            </a:pPr>
            <a:r>
              <a:rPr lang="pt-BR" sz="2200" dirty="0" err="1">
                <a:ea typeface="+mn-lt"/>
                <a:cs typeface="+mn-lt"/>
              </a:rPr>
              <a:t>After</a:t>
            </a:r>
            <a:r>
              <a:rPr lang="pt-BR" sz="2200" dirty="0">
                <a:ea typeface="+mn-lt"/>
                <a:cs typeface="+mn-lt"/>
              </a:rPr>
              <a:t> </a:t>
            </a:r>
            <a:r>
              <a:rPr lang="pt-BR" sz="2200" dirty="0" err="1">
                <a:ea typeface="+mn-lt"/>
                <a:cs typeface="+mn-lt"/>
              </a:rPr>
              <a:t>that</a:t>
            </a:r>
            <a:r>
              <a:rPr lang="pt-BR" sz="2200" dirty="0">
                <a:ea typeface="+mn-lt"/>
                <a:cs typeface="+mn-lt"/>
              </a:rPr>
              <a:t>, </a:t>
            </a:r>
            <a:r>
              <a:rPr lang="pt-BR" sz="2200" dirty="0" err="1">
                <a:ea typeface="+mn-lt"/>
                <a:cs typeface="+mn-lt"/>
              </a:rPr>
              <a:t>just</a:t>
            </a:r>
            <a:r>
              <a:rPr lang="pt-BR" sz="2200" dirty="0">
                <a:ea typeface="+mn-lt"/>
                <a:cs typeface="+mn-lt"/>
              </a:rPr>
              <a:t> </a:t>
            </a:r>
            <a:r>
              <a:rPr lang="pt-BR" sz="2200" dirty="0" err="1">
                <a:ea typeface="+mn-lt"/>
                <a:cs typeface="+mn-lt"/>
              </a:rPr>
              <a:t>create</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Logistical</a:t>
            </a:r>
            <a:r>
              <a:rPr lang="pt-BR" sz="2200" dirty="0">
                <a:ea typeface="+mn-lt"/>
                <a:cs typeface="+mn-lt"/>
              </a:rPr>
              <a:t> </a:t>
            </a:r>
            <a:r>
              <a:rPr lang="pt-BR" sz="2200" dirty="0" err="1">
                <a:ea typeface="+mn-lt"/>
                <a:cs typeface="+mn-lt"/>
              </a:rPr>
              <a:t>Regression</a:t>
            </a:r>
            <a:r>
              <a:rPr lang="pt-BR" sz="2200" dirty="0">
                <a:ea typeface="+mn-lt"/>
                <a:cs typeface="+mn-lt"/>
              </a:rPr>
              <a:t> model </a:t>
            </a:r>
            <a:r>
              <a:rPr lang="pt-BR" sz="2200" dirty="0" err="1">
                <a:ea typeface="+mn-lt"/>
                <a:cs typeface="+mn-lt"/>
              </a:rPr>
              <a:t>with</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parameters</a:t>
            </a:r>
            <a:r>
              <a:rPr lang="pt-BR" sz="2200" dirty="0">
                <a:ea typeface="+mn-lt"/>
                <a:cs typeface="+mn-lt"/>
              </a:rPr>
              <a:t> </a:t>
            </a:r>
            <a:r>
              <a:rPr lang="pt-BR" sz="2200" dirty="0" err="1">
                <a:ea typeface="+mn-lt"/>
                <a:cs typeface="+mn-lt"/>
              </a:rPr>
              <a:t>that</a:t>
            </a:r>
            <a:r>
              <a:rPr lang="pt-BR" sz="2200" dirty="0">
                <a:ea typeface="+mn-lt"/>
                <a:cs typeface="+mn-lt"/>
              </a:rPr>
              <a:t> </a:t>
            </a:r>
            <a:r>
              <a:rPr lang="pt-BR" sz="2200" dirty="0" err="1">
                <a:ea typeface="+mn-lt"/>
                <a:cs typeface="+mn-lt"/>
              </a:rPr>
              <a:t>GridSearch</a:t>
            </a:r>
            <a:r>
              <a:rPr lang="pt-BR" sz="2200" dirty="0">
                <a:ea typeface="+mn-lt"/>
                <a:cs typeface="+mn-lt"/>
              </a:rPr>
              <a:t> </a:t>
            </a:r>
            <a:r>
              <a:rPr lang="pt-BR" sz="2200" dirty="0" err="1">
                <a:ea typeface="+mn-lt"/>
                <a:cs typeface="+mn-lt"/>
              </a:rPr>
              <a:t>returned</a:t>
            </a:r>
            <a:r>
              <a:rPr lang="pt-BR" sz="2200" dirty="0">
                <a:ea typeface="+mn-lt"/>
                <a:cs typeface="+mn-lt"/>
              </a:rPr>
              <a:t>.</a:t>
            </a:r>
          </a:p>
          <a:p>
            <a:pPr marL="0" indent="0">
              <a:buNone/>
            </a:pPr>
            <a:endParaRPr lang="pt-BR" sz="2200" dirty="0">
              <a:cs typeface="Calibri" panose="020F0502020204030204"/>
            </a:endParaRPr>
          </a:p>
          <a:p>
            <a:pPr marL="0" indent="0">
              <a:buNone/>
            </a:pPr>
            <a:endParaRPr lang="pt-BR" sz="2200" dirty="0">
              <a:cs typeface="Calibri" panose="020F0502020204030204"/>
            </a:endParaRPr>
          </a:p>
          <a:p>
            <a:pPr marL="0" indent="0">
              <a:buNone/>
            </a:pPr>
            <a:endParaRPr lang="pt-BR" sz="2200" dirty="0">
              <a:cs typeface="Calibri" panose="020F0502020204030204"/>
            </a:endParaRPr>
          </a:p>
          <a:p>
            <a:pPr marL="0" indent="0">
              <a:buNone/>
            </a:pPr>
            <a:endParaRPr lang="pt-BR" sz="2200" dirty="0">
              <a:cs typeface="Calibri" panose="020F0502020204030204"/>
            </a:endParaRPr>
          </a:p>
          <a:p>
            <a:pPr>
              <a:buNone/>
            </a:pPr>
            <a:endParaRPr lang="pt-BR" sz="2200" dirty="0">
              <a:ea typeface="+mn-lt"/>
              <a:cs typeface="+mn-lt"/>
            </a:endParaRPr>
          </a:p>
          <a:p>
            <a:pPr>
              <a:buNone/>
            </a:pPr>
            <a:endParaRPr lang="pt-BR" sz="2200" dirty="0">
              <a:ea typeface="+mn-lt"/>
              <a:cs typeface="+mn-lt"/>
            </a:endParaRPr>
          </a:p>
          <a:p>
            <a:pPr>
              <a:buNone/>
            </a:pPr>
            <a:r>
              <a:rPr lang="pt-BR" sz="2200" dirty="0" err="1">
                <a:ea typeface="+mn-lt"/>
                <a:cs typeface="+mn-lt"/>
              </a:rPr>
              <a:t>We</a:t>
            </a:r>
            <a:r>
              <a:rPr lang="pt-BR" sz="2200" dirty="0">
                <a:ea typeface="+mn-lt"/>
                <a:cs typeface="+mn-lt"/>
              </a:rPr>
              <a:t> do </a:t>
            </a:r>
            <a:r>
              <a:rPr lang="pt-BR" sz="2200" dirty="0" err="1">
                <a:ea typeface="+mn-lt"/>
                <a:cs typeface="+mn-lt"/>
              </a:rPr>
              <a:t>this</a:t>
            </a:r>
            <a:r>
              <a:rPr lang="pt-BR" sz="2200" dirty="0">
                <a:ea typeface="+mn-lt"/>
                <a:cs typeface="+mn-lt"/>
              </a:rPr>
              <a:t> </a:t>
            </a:r>
            <a:r>
              <a:rPr lang="pt-BR" sz="2200" dirty="0" err="1">
                <a:ea typeface="+mn-lt"/>
                <a:cs typeface="+mn-lt"/>
              </a:rPr>
              <a:t>process</a:t>
            </a:r>
            <a:r>
              <a:rPr lang="pt-BR" sz="2200" dirty="0">
                <a:ea typeface="+mn-lt"/>
                <a:cs typeface="+mn-lt"/>
              </a:rPr>
              <a:t> for </a:t>
            </a:r>
            <a:r>
              <a:rPr lang="pt-BR" sz="2200" dirty="0" err="1">
                <a:ea typeface="+mn-lt"/>
                <a:cs typeface="+mn-lt"/>
              </a:rPr>
              <a:t>each</a:t>
            </a:r>
            <a:r>
              <a:rPr lang="pt-BR" sz="2200" dirty="0">
                <a:ea typeface="+mn-lt"/>
                <a:cs typeface="+mn-lt"/>
              </a:rPr>
              <a:t> </a:t>
            </a:r>
            <a:r>
              <a:rPr lang="pt-BR" sz="2200" dirty="0" err="1">
                <a:ea typeface="+mn-lt"/>
                <a:cs typeface="+mn-lt"/>
              </a:rPr>
              <a:t>algorithm</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create</a:t>
            </a:r>
            <a:r>
              <a:rPr lang="pt-BR" sz="2200" dirty="0">
                <a:ea typeface="+mn-lt"/>
                <a:cs typeface="+mn-lt"/>
              </a:rPr>
              <a:t> a model </a:t>
            </a:r>
            <a:r>
              <a:rPr lang="pt-BR" sz="2200" dirty="0" err="1">
                <a:ea typeface="+mn-lt"/>
                <a:cs typeface="+mn-lt"/>
              </a:rPr>
              <a:t>based</a:t>
            </a:r>
            <a:r>
              <a:rPr lang="pt-BR" sz="2200" dirty="0">
                <a:ea typeface="+mn-lt"/>
                <a:cs typeface="+mn-lt"/>
              </a:rPr>
              <a:t> </a:t>
            </a:r>
            <a:r>
              <a:rPr lang="pt-BR" sz="2200" dirty="0" err="1">
                <a:ea typeface="+mn-lt"/>
                <a:cs typeface="+mn-lt"/>
              </a:rPr>
              <a:t>on</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best</a:t>
            </a:r>
            <a:r>
              <a:rPr lang="pt-BR" sz="2200" dirty="0">
                <a:ea typeface="+mn-lt"/>
                <a:cs typeface="+mn-lt"/>
              </a:rPr>
              <a:t> </a:t>
            </a:r>
            <a:r>
              <a:rPr lang="pt-BR" sz="2200" dirty="0" err="1">
                <a:ea typeface="+mn-lt"/>
                <a:cs typeface="+mn-lt"/>
              </a:rPr>
              <a:t>parameters</a:t>
            </a:r>
            <a:r>
              <a:rPr lang="pt-BR" sz="2200" dirty="0">
                <a:ea typeface="+mn-lt"/>
                <a:cs typeface="+mn-lt"/>
              </a:rPr>
              <a:t>. </a:t>
            </a:r>
            <a:endParaRPr lang="pt-BR">
              <a:ea typeface="+mn-lt"/>
              <a:cs typeface="+mn-lt"/>
            </a:endParaRPr>
          </a:p>
          <a:p>
            <a:pPr>
              <a:buNone/>
            </a:pPr>
            <a:r>
              <a:rPr lang="pt-BR" sz="2200" dirty="0">
                <a:ea typeface="+mn-lt"/>
                <a:cs typeface="+mn-lt"/>
              </a:rPr>
              <a:t>In </a:t>
            </a:r>
            <a:r>
              <a:rPr lang="pt-BR" sz="2200" dirty="0" err="1">
                <a:ea typeface="+mn-lt"/>
                <a:cs typeface="+mn-lt"/>
              </a:rPr>
              <a:t>the</a:t>
            </a:r>
            <a:r>
              <a:rPr lang="pt-BR" sz="2200" dirty="0">
                <a:ea typeface="+mn-lt"/>
                <a:cs typeface="+mn-lt"/>
              </a:rPr>
              <a:t> </a:t>
            </a:r>
            <a:r>
              <a:rPr lang="pt-BR" sz="2200" dirty="0" err="1">
                <a:ea typeface="+mn-lt"/>
                <a:cs typeface="+mn-lt"/>
              </a:rPr>
              <a:t>end</a:t>
            </a:r>
            <a:r>
              <a:rPr lang="pt-BR" sz="2200" dirty="0">
                <a:ea typeface="+mn-lt"/>
                <a:cs typeface="+mn-lt"/>
              </a:rPr>
              <a:t>, </a:t>
            </a:r>
            <a:r>
              <a:rPr lang="pt-BR" sz="2200" dirty="0" err="1">
                <a:ea typeface="+mn-lt"/>
                <a:cs typeface="+mn-lt"/>
              </a:rPr>
              <a:t>we</a:t>
            </a:r>
            <a:r>
              <a:rPr lang="pt-BR" sz="2200" dirty="0">
                <a:ea typeface="+mn-lt"/>
                <a:cs typeface="+mn-lt"/>
              </a:rPr>
              <a:t> compare </a:t>
            </a:r>
            <a:r>
              <a:rPr lang="pt-BR" sz="2200" dirty="0" err="1">
                <a:ea typeface="+mn-lt"/>
                <a:cs typeface="+mn-lt"/>
              </a:rPr>
              <a:t>the</a:t>
            </a:r>
            <a:r>
              <a:rPr lang="pt-BR" sz="2200" dirty="0">
                <a:ea typeface="+mn-lt"/>
                <a:cs typeface="+mn-lt"/>
              </a:rPr>
              <a:t> </a:t>
            </a:r>
            <a:r>
              <a:rPr lang="pt-BR" sz="2200" dirty="0" err="1">
                <a:ea typeface="+mn-lt"/>
                <a:cs typeface="+mn-lt"/>
              </a:rPr>
              <a:t>results</a:t>
            </a:r>
            <a:r>
              <a:rPr lang="pt-BR" sz="2200" dirty="0">
                <a:ea typeface="+mn-lt"/>
                <a:cs typeface="+mn-lt"/>
              </a:rPr>
              <a:t> </a:t>
            </a:r>
            <a:r>
              <a:rPr lang="pt-BR" sz="2200" dirty="0" err="1">
                <a:ea typeface="+mn-lt"/>
                <a:cs typeface="+mn-lt"/>
              </a:rPr>
              <a:t>between</a:t>
            </a:r>
            <a:r>
              <a:rPr lang="pt-BR" sz="2200" dirty="0">
                <a:ea typeface="+mn-lt"/>
                <a:cs typeface="+mn-lt"/>
              </a:rPr>
              <a:t> </a:t>
            </a:r>
            <a:r>
              <a:rPr lang="pt-BR" sz="2200" dirty="0" err="1">
                <a:ea typeface="+mn-lt"/>
                <a:cs typeface="+mn-lt"/>
              </a:rPr>
              <a:t>them</a:t>
            </a:r>
            <a:r>
              <a:rPr lang="pt-BR" sz="2200" dirty="0">
                <a:ea typeface="+mn-lt"/>
                <a:cs typeface="+mn-lt"/>
              </a:rPr>
              <a:t> </a:t>
            </a:r>
            <a:r>
              <a:rPr lang="pt-BR" sz="2200" dirty="0" err="1">
                <a:ea typeface="+mn-lt"/>
                <a:cs typeface="+mn-lt"/>
              </a:rPr>
              <a:t>to</a:t>
            </a:r>
            <a:r>
              <a:rPr lang="pt-BR" sz="2200" dirty="0">
                <a:ea typeface="+mn-lt"/>
                <a:cs typeface="+mn-lt"/>
              </a:rPr>
              <a:t> </a:t>
            </a:r>
            <a:r>
              <a:rPr lang="pt-BR" sz="2200" dirty="0" err="1">
                <a:ea typeface="+mn-lt"/>
                <a:cs typeface="+mn-lt"/>
              </a:rPr>
              <a:t>choose</a:t>
            </a:r>
            <a:r>
              <a:rPr lang="pt-BR" sz="2200" dirty="0">
                <a:ea typeface="+mn-lt"/>
                <a:cs typeface="+mn-lt"/>
              </a:rPr>
              <a:t> </a:t>
            </a:r>
            <a:r>
              <a:rPr lang="pt-BR" sz="2200" dirty="0" err="1">
                <a:ea typeface="+mn-lt"/>
                <a:cs typeface="+mn-lt"/>
              </a:rPr>
              <a:t>which</a:t>
            </a:r>
            <a:r>
              <a:rPr lang="pt-BR" sz="2200" dirty="0">
                <a:ea typeface="+mn-lt"/>
                <a:cs typeface="+mn-lt"/>
              </a:rPr>
              <a:t> </a:t>
            </a:r>
            <a:r>
              <a:rPr lang="pt-BR" sz="2200" dirty="0" err="1">
                <a:ea typeface="+mn-lt"/>
                <a:cs typeface="+mn-lt"/>
              </a:rPr>
              <a:t>is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best</a:t>
            </a:r>
            <a:r>
              <a:rPr lang="pt-BR" sz="2200" dirty="0">
                <a:ea typeface="+mn-lt"/>
                <a:cs typeface="+mn-lt"/>
              </a:rPr>
              <a:t> </a:t>
            </a:r>
            <a:r>
              <a:rPr lang="pt-BR" sz="2200" dirty="0" err="1">
                <a:ea typeface="+mn-lt"/>
                <a:cs typeface="+mn-lt"/>
              </a:rPr>
              <a:t>among</a:t>
            </a:r>
            <a:r>
              <a:rPr lang="pt-BR" sz="2200" dirty="0">
                <a:ea typeface="+mn-lt"/>
                <a:cs typeface="+mn-lt"/>
              </a:rPr>
              <a:t> </a:t>
            </a:r>
            <a:r>
              <a:rPr lang="pt-BR" sz="2200" dirty="0" err="1">
                <a:ea typeface="+mn-lt"/>
                <a:cs typeface="+mn-lt"/>
              </a:rPr>
              <a:t>them</a:t>
            </a:r>
            <a:r>
              <a:rPr lang="pt-BR" sz="2200" dirty="0">
                <a:ea typeface="+mn-lt"/>
                <a:cs typeface="+mn-lt"/>
              </a:rPr>
              <a:t>.</a:t>
            </a:r>
            <a:endParaRPr lang="pt-BR">
              <a:cs typeface="Calibri"/>
            </a:endParaRPr>
          </a:p>
          <a:p>
            <a:pPr>
              <a:buNone/>
            </a:pPr>
            <a:r>
              <a:rPr lang="pt-BR" sz="2200" dirty="0" err="1">
                <a:ea typeface="+mn-lt"/>
                <a:cs typeface="+mn-lt"/>
              </a:rPr>
              <a:t>We</a:t>
            </a:r>
            <a:r>
              <a:rPr lang="pt-BR" sz="2200" dirty="0">
                <a:ea typeface="+mn-lt"/>
                <a:cs typeface="+mn-lt"/>
              </a:rPr>
              <a:t> use </a:t>
            </a:r>
            <a:r>
              <a:rPr lang="pt-BR" sz="2200" dirty="0" err="1">
                <a:ea typeface="+mn-lt"/>
                <a:cs typeface="+mn-lt"/>
              </a:rPr>
              <a:t>the</a:t>
            </a:r>
            <a:r>
              <a:rPr lang="pt-BR" sz="2200" dirty="0">
                <a:ea typeface="+mn-lt"/>
                <a:cs typeface="+mn-lt"/>
              </a:rPr>
              <a:t> </a:t>
            </a:r>
            <a:r>
              <a:rPr lang="pt-BR" sz="2200" dirty="0" err="1">
                <a:ea typeface="+mn-lt"/>
                <a:cs typeface="+mn-lt"/>
              </a:rPr>
              <a:t>Accuracy</a:t>
            </a:r>
            <a:r>
              <a:rPr lang="pt-BR" sz="2200" dirty="0">
                <a:ea typeface="+mn-lt"/>
                <a:cs typeface="+mn-lt"/>
              </a:rPr>
              <a:t> Score </a:t>
            </a:r>
            <a:r>
              <a:rPr lang="pt-BR" sz="2200" dirty="0" err="1">
                <a:ea typeface="+mn-lt"/>
                <a:cs typeface="+mn-lt"/>
              </a:rPr>
              <a:t>metric</a:t>
            </a:r>
            <a:r>
              <a:rPr lang="pt-BR" sz="2200" dirty="0">
                <a:ea typeface="+mn-lt"/>
                <a:cs typeface="+mn-lt"/>
              </a:rPr>
              <a:t>, </a:t>
            </a:r>
            <a:r>
              <a:rPr lang="pt-BR" sz="2200" dirty="0" err="1">
                <a:ea typeface="+mn-lt"/>
                <a:cs typeface="+mn-lt"/>
              </a:rPr>
              <a:t>which</a:t>
            </a:r>
            <a:r>
              <a:rPr lang="pt-BR" sz="2200" dirty="0">
                <a:ea typeface="+mn-lt"/>
                <a:cs typeface="+mn-lt"/>
              </a:rPr>
              <a:t> </a:t>
            </a:r>
            <a:r>
              <a:rPr lang="pt-BR" sz="2200" dirty="0" err="1">
                <a:ea typeface="+mn-lt"/>
                <a:cs typeface="+mn-lt"/>
              </a:rPr>
              <a:t>returns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algorithm's</a:t>
            </a:r>
            <a:r>
              <a:rPr lang="pt-BR" sz="2200" dirty="0">
                <a:ea typeface="+mn-lt"/>
                <a:cs typeface="+mn-lt"/>
              </a:rPr>
              <a:t> </a:t>
            </a:r>
            <a:r>
              <a:rPr lang="pt-BR" sz="2200" dirty="0" err="1">
                <a:ea typeface="+mn-lt"/>
                <a:cs typeface="+mn-lt"/>
              </a:rPr>
              <a:t>average</a:t>
            </a:r>
            <a:r>
              <a:rPr lang="pt-BR" sz="2200" dirty="0">
                <a:ea typeface="+mn-lt"/>
                <a:cs typeface="+mn-lt"/>
              </a:rPr>
              <a:t> </a:t>
            </a:r>
            <a:r>
              <a:rPr lang="pt-BR" sz="2200" dirty="0" err="1">
                <a:ea typeface="+mn-lt"/>
                <a:cs typeface="+mn-lt"/>
              </a:rPr>
              <a:t>accuracy</a:t>
            </a:r>
            <a:r>
              <a:rPr lang="pt-BR" sz="2200" dirty="0">
                <a:ea typeface="+mn-lt"/>
                <a:cs typeface="+mn-lt"/>
              </a:rPr>
              <a:t>.</a:t>
            </a:r>
            <a:endParaRPr lang="pt-BR" dirty="0"/>
          </a:p>
          <a:p>
            <a:pPr marL="0" indent="0">
              <a:buNone/>
            </a:pPr>
            <a:r>
              <a:rPr lang="pt-BR" sz="2200" dirty="0">
                <a:ea typeface="+mn-lt"/>
                <a:cs typeface="+mn-lt"/>
              </a:rPr>
              <a:t>In </a:t>
            </a:r>
            <a:r>
              <a:rPr lang="pt-BR" sz="2200" dirty="0" err="1">
                <a:ea typeface="+mn-lt"/>
                <a:cs typeface="+mn-lt"/>
              </a:rPr>
              <a:t>other</a:t>
            </a:r>
            <a:r>
              <a:rPr lang="pt-BR" sz="2200" dirty="0">
                <a:ea typeface="+mn-lt"/>
                <a:cs typeface="+mn-lt"/>
              </a:rPr>
              <a:t> words, </a:t>
            </a:r>
            <a:r>
              <a:rPr lang="pt-BR" sz="2200" dirty="0" err="1">
                <a:ea typeface="+mn-lt"/>
                <a:cs typeface="+mn-lt"/>
              </a:rPr>
              <a:t>this</a:t>
            </a:r>
            <a:r>
              <a:rPr lang="pt-BR" sz="2200" dirty="0">
                <a:ea typeface="+mn-lt"/>
                <a:cs typeface="+mn-lt"/>
              </a:rPr>
              <a:t> </a:t>
            </a:r>
            <a:r>
              <a:rPr lang="pt-BR" sz="2200" dirty="0" err="1">
                <a:ea typeface="+mn-lt"/>
                <a:cs typeface="+mn-lt"/>
              </a:rPr>
              <a:t>metric</a:t>
            </a:r>
            <a:r>
              <a:rPr lang="pt-BR" sz="2200" dirty="0">
                <a:ea typeface="+mn-lt"/>
                <a:cs typeface="+mn-lt"/>
              </a:rPr>
              <a:t> compares </a:t>
            </a:r>
            <a:r>
              <a:rPr lang="pt-BR" sz="2200" dirty="0" err="1">
                <a:ea typeface="+mn-lt"/>
                <a:cs typeface="+mn-lt"/>
              </a:rPr>
              <a:t>the</a:t>
            </a:r>
            <a:r>
              <a:rPr lang="pt-BR" sz="2200" dirty="0">
                <a:ea typeface="+mn-lt"/>
                <a:cs typeface="+mn-lt"/>
              </a:rPr>
              <a:t> </a:t>
            </a:r>
            <a:r>
              <a:rPr lang="pt-BR" sz="2200" dirty="0" err="1">
                <a:ea typeface="+mn-lt"/>
                <a:cs typeface="+mn-lt"/>
              </a:rPr>
              <a:t>prediction</a:t>
            </a:r>
            <a:r>
              <a:rPr lang="pt-BR" sz="2200" dirty="0">
                <a:ea typeface="+mn-lt"/>
                <a:cs typeface="+mn-lt"/>
              </a:rPr>
              <a:t> </a:t>
            </a:r>
            <a:r>
              <a:rPr lang="pt-BR" sz="2200" dirty="0" err="1">
                <a:ea typeface="+mn-lt"/>
                <a:cs typeface="+mn-lt"/>
              </a:rPr>
              <a:t>values</a:t>
            </a:r>
            <a:r>
              <a:rPr lang="pt-BR" sz="2200" dirty="0">
                <a:ea typeface="+mn-lt"/>
                <a:cs typeface="+mn-lt"/>
              </a:rPr>
              <a:t> </a:t>
            </a:r>
            <a:r>
              <a:rPr lang="pt-BR" sz="2200" dirty="0" err="1">
                <a:ea typeface="+mn-lt"/>
                <a:cs typeface="+mn-lt"/>
              </a:rPr>
              <a:t>with</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actual</a:t>
            </a:r>
            <a:r>
              <a:rPr lang="pt-BR" sz="2200" dirty="0">
                <a:ea typeface="+mn-lt"/>
                <a:cs typeface="+mn-lt"/>
              </a:rPr>
              <a:t> </a:t>
            </a:r>
            <a:r>
              <a:rPr lang="pt-BR" sz="2200" dirty="0" err="1">
                <a:ea typeface="+mn-lt"/>
                <a:cs typeface="+mn-lt"/>
              </a:rPr>
              <a:t>values</a:t>
            </a:r>
            <a:r>
              <a:rPr lang="pt-BR" sz="2200" dirty="0">
                <a:ea typeface="+mn-lt"/>
                <a:cs typeface="+mn-lt"/>
              </a:rPr>
              <a:t>, </a:t>
            </a:r>
            <a:r>
              <a:rPr lang="pt-BR" sz="2200" dirty="0" err="1">
                <a:ea typeface="+mn-lt"/>
                <a:cs typeface="+mn-lt"/>
              </a:rPr>
              <a:t>and</a:t>
            </a:r>
            <a:r>
              <a:rPr lang="pt-BR" sz="2200" dirty="0">
                <a:ea typeface="+mn-lt"/>
                <a:cs typeface="+mn-lt"/>
              </a:rPr>
              <a:t> </a:t>
            </a:r>
            <a:r>
              <a:rPr lang="pt-BR" sz="2200" dirty="0" err="1">
                <a:ea typeface="+mn-lt"/>
                <a:cs typeface="+mn-lt"/>
              </a:rPr>
              <a:t>returns</a:t>
            </a:r>
            <a:r>
              <a:rPr lang="pt-BR" sz="2200" dirty="0">
                <a:ea typeface="+mn-lt"/>
                <a:cs typeface="+mn-lt"/>
              </a:rPr>
              <a:t> </a:t>
            </a:r>
            <a:r>
              <a:rPr lang="pt-BR" sz="2200" dirty="0" err="1">
                <a:ea typeface="+mn-lt"/>
                <a:cs typeface="+mn-lt"/>
              </a:rPr>
              <a:t>the</a:t>
            </a:r>
            <a:r>
              <a:rPr lang="pt-BR" sz="2200" dirty="0">
                <a:ea typeface="+mn-lt"/>
                <a:cs typeface="+mn-lt"/>
              </a:rPr>
              <a:t> </a:t>
            </a:r>
            <a:r>
              <a:rPr lang="pt-BR" sz="2200" dirty="0" err="1">
                <a:ea typeface="+mn-lt"/>
                <a:cs typeface="+mn-lt"/>
              </a:rPr>
              <a:t>accuracy</a:t>
            </a:r>
            <a:r>
              <a:rPr lang="pt-BR" sz="2200" dirty="0">
                <a:ea typeface="+mn-lt"/>
                <a:cs typeface="+mn-lt"/>
              </a:rPr>
              <a:t> score </a:t>
            </a:r>
            <a:r>
              <a:rPr lang="pt-BR" sz="2200" dirty="0" err="1">
                <a:ea typeface="+mn-lt"/>
                <a:cs typeface="+mn-lt"/>
              </a:rPr>
              <a:t>of</a:t>
            </a:r>
            <a:r>
              <a:rPr lang="pt-BR" sz="2200" dirty="0">
                <a:ea typeface="+mn-lt"/>
                <a:cs typeface="+mn-lt"/>
              </a:rPr>
              <a:t> </a:t>
            </a:r>
            <a:r>
              <a:rPr lang="pt-BR" sz="2200" dirty="0" err="1">
                <a:ea typeface="+mn-lt"/>
                <a:cs typeface="+mn-lt"/>
              </a:rPr>
              <a:t>each</a:t>
            </a:r>
            <a:r>
              <a:rPr lang="pt-BR" sz="2200" dirty="0">
                <a:ea typeface="+mn-lt"/>
                <a:cs typeface="+mn-lt"/>
              </a:rPr>
              <a:t> model.</a:t>
            </a:r>
            <a:endParaRPr lang="pt-BR" dirty="0"/>
          </a:p>
        </p:txBody>
      </p:sp>
      <p:cxnSp>
        <p:nvCxnSpPr>
          <p:cNvPr id="5" name="Conector de Seta Reta 4">
            <a:extLst>
              <a:ext uri="{FF2B5EF4-FFF2-40B4-BE49-F238E27FC236}">
                <a16:creationId xmlns:a16="http://schemas.microsoft.com/office/drawing/2014/main" id="{F6EC173D-1BCE-44CC-83A2-4E3956DA50A7}"/>
              </a:ext>
            </a:extLst>
          </p:cNvPr>
          <p:cNvCxnSpPr/>
          <p:nvPr/>
        </p:nvCxnSpPr>
        <p:spPr>
          <a:xfrm flipV="1">
            <a:off x="496327" y="188754"/>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Imagem 6" descr="Texto&#10;&#10;Descrição gerada automaticamente">
            <a:extLst>
              <a:ext uri="{FF2B5EF4-FFF2-40B4-BE49-F238E27FC236}">
                <a16:creationId xmlns:a16="http://schemas.microsoft.com/office/drawing/2014/main" id="{BA0A7E93-01E3-44A1-9320-5F6D7AE2D2A8}"/>
              </a:ext>
            </a:extLst>
          </p:cNvPr>
          <p:cNvPicPr>
            <a:picLocks noChangeAspect="1"/>
          </p:cNvPicPr>
          <p:nvPr/>
        </p:nvPicPr>
        <p:blipFill>
          <a:blip r:embed="rId2"/>
          <a:stretch>
            <a:fillRect/>
          </a:stretch>
        </p:blipFill>
        <p:spPr>
          <a:xfrm>
            <a:off x="601436" y="1306642"/>
            <a:ext cx="10335984" cy="1740998"/>
          </a:xfrm>
          <a:prstGeom prst="rect">
            <a:avLst/>
          </a:prstGeom>
        </p:spPr>
      </p:pic>
    </p:spTree>
    <p:extLst>
      <p:ext uri="{BB962C8B-B14F-4D97-AF65-F5344CB8AC3E}">
        <p14:creationId xmlns:p14="http://schemas.microsoft.com/office/powerpoint/2010/main" val="3213452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25F2520-1A1D-455C-9DDA-542393961563}"/>
              </a:ext>
            </a:extLst>
          </p:cNvPr>
          <p:cNvSpPr>
            <a:spLocks noGrp="1"/>
          </p:cNvSpPr>
          <p:nvPr>
            <p:ph idx="1"/>
          </p:nvPr>
        </p:nvSpPr>
        <p:spPr>
          <a:xfrm>
            <a:off x="484414" y="478518"/>
            <a:ext cx="11400064" cy="5902552"/>
          </a:xfrm>
        </p:spPr>
        <p:txBody>
          <a:bodyPr lIns="91440" tIns="45720" rIns="91440" bIns="45720" anchor="t"/>
          <a:lstStyle/>
          <a:p>
            <a:r>
              <a:rPr lang="pt-BR" dirty="0" err="1">
                <a:cs typeface="Calibri" panose="020F0502020204030204"/>
              </a:rPr>
              <a:t>Accuracy</a:t>
            </a:r>
            <a:r>
              <a:rPr lang="pt-BR" dirty="0">
                <a:cs typeface="Calibri" panose="020F0502020204030204"/>
              </a:rPr>
              <a:t> Score:</a:t>
            </a:r>
          </a:p>
          <a:p>
            <a:pPr marL="0" indent="0">
              <a:buNone/>
            </a:pPr>
            <a:r>
              <a:rPr lang="pt-BR" dirty="0">
                <a:ea typeface="+mn-lt"/>
                <a:cs typeface="+mn-lt"/>
              </a:rPr>
              <a:t>The score </a:t>
            </a:r>
            <a:r>
              <a:rPr lang="pt-BR" dirty="0" err="1">
                <a:ea typeface="+mn-lt"/>
                <a:cs typeface="+mn-lt"/>
              </a:rPr>
              <a:t>of</a:t>
            </a:r>
            <a:r>
              <a:rPr lang="pt-BR" dirty="0">
                <a:ea typeface="+mn-lt"/>
                <a:cs typeface="+mn-lt"/>
              </a:rPr>
              <a:t> </a:t>
            </a:r>
            <a:r>
              <a:rPr lang="pt-BR" dirty="0" err="1">
                <a:ea typeface="+mn-lt"/>
                <a:cs typeface="+mn-lt"/>
              </a:rPr>
              <a:t>the</a:t>
            </a:r>
            <a:r>
              <a:rPr lang="pt-BR" dirty="0">
                <a:ea typeface="+mn-lt"/>
                <a:cs typeface="+mn-lt"/>
              </a:rPr>
              <a:t> models </a:t>
            </a:r>
            <a:r>
              <a:rPr lang="pt-BR" dirty="0" err="1">
                <a:ea typeface="+mn-lt"/>
                <a:cs typeface="+mn-lt"/>
              </a:rPr>
              <a:t>is</a:t>
            </a:r>
            <a:r>
              <a:rPr lang="pt-BR" dirty="0">
                <a:ea typeface="+mn-lt"/>
                <a:cs typeface="+mn-lt"/>
              </a:rPr>
              <a:t>:</a:t>
            </a:r>
            <a:endParaRPr lang="en-US" sz="2000">
              <a:latin typeface="Calibri" panose="020F0502020204030204"/>
              <a:cs typeface="Calibri"/>
            </a:endParaRPr>
          </a:p>
          <a:p>
            <a:pPr marL="0" indent="0">
              <a:buNone/>
            </a:pPr>
            <a:r>
              <a:rPr lang="en-US" sz="2000" b="1" dirty="0">
                <a:latin typeface="Consolas"/>
                <a:cs typeface="Calibri"/>
              </a:rPr>
              <a:t>1. Logistic Regression = 83%</a:t>
            </a:r>
            <a:endParaRPr lang="en-US" sz="2000" dirty="0">
              <a:ea typeface="+mn-lt"/>
              <a:cs typeface="+mn-lt"/>
            </a:endParaRPr>
          </a:p>
          <a:p>
            <a:pPr marL="0" indent="0">
              <a:buNone/>
            </a:pPr>
            <a:endParaRPr lang="en-US" sz="2000" b="1" dirty="0">
              <a:latin typeface="Consolas"/>
              <a:cs typeface="Calibri"/>
            </a:endParaRPr>
          </a:p>
          <a:p>
            <a:pPr marL="0" indent="0">
              <a:lnSpc>
                <a:spcPct val="120000"/>
              </a:lnSpc>
              <a:spcBef>
                <a:spcPts val="1400"/>
              </a:spcBef>
              <a:buNone/>
            </a:pPr>
            <a:endParaRPr lang="en-US" sz="2000" b="1" dirty="0">
              <a:latin typeface="Consolas"/>
              <a:cs typeface="Calibri"/>
            </a:endParaRPr>
          </a:p>
          <a:p>
            <a:pPr marL="0" indent="0">
              <a:lnSpc>
                <a:spcPct val="120000"/>
              </a:lnSpc>
              <a:spcBef>
                <a:spcPts val="1400"/>
              </a:spcBef>
              <a:buNone/>
            </a:pPr>
            <a:r>
              <a:rPr lang="en-US" sz="2000" b="1" dirty="0">
                <a:latin typeface="Consolas"/>
                <a:cs typeface="Calibri"/>
              </a:rPr>
              <a:t>2. Decision Tree = 88%</a:t>
            </a:r>
            <a:endParaRPr lang="en-US" sz="2000" b="1" dirty="0">
              <a:latin typeface="Consolas"/>
              <a:ea typeface="+mn-lt"/>
              <a:cs typeface="+mn-lt"/>
            </a:endParaRPr>
          </a:p>
          <a:p>
            <a:pPr marL="0" indent="0">
              <a:lnSpc>
                <a:spcPct val="120000"/>
              </a:lnSpc>
              <a:spcBef>
                <a:spcPts val="1400"/>
              </a:spcBef>
              <a:buNone/>
            </a:pPr>
            <a:endParaRPr lang="en-US" sz="2000" b="1" dirty="0">
              <a:latin typeface="Consolas"/>
              <a:cs typeface="Calibri"/>
            </a:endParaRPr>
          </a:p>
          <a:p>
            <a:pPr marL="0" indent="0">
              <a:lnSpc>
                <a:spcPct val="120000"/>
              </a:lnSpc>
              <a:spcBef>
                <a:spcPts val="1400"/>
              </a:spcBef>
              <a:buNone/>
            </a:pPr>
            <a:endParaRPr lang="en-US" sz="2000" b="1" dirty="0">
              <a:latin typeface="Consolas"/>
              <a:cs typeface="Calibri"/>
            </a:endParaRPr>
          </a:p>
          <a:p>
            <a:pPr marL="0" indent="0">
              <a:lnSpc>
                <a:spcPct val="120000"/>
              </a:lnSpc>
              <a:spcBef>
                <a:spcPts val="1400"/>
              </a:spcBef>
              <a:buNone/>
            </a:pPr>
            <a:r>
              <a:rPr lang="en-US" sz="2000" b="1" dirty="0">
                <a:latin typeface="Consolas"/>
                <a:cs typeface="Calibri"/>
              </a:rPr>
              <a:t>3. Support Vector Machine = 83%</a:t>
            </a:r>
            <a:endParaRPr lang="en-US" sz="2000" dirty="0">
              <a:ea typeface="+mn-lt"/>
              <a:cs typeface="+mn-lt"/>
            </a:endParaRPr>
          </a:p>
          <a:p>
            <a:pPr marL="0" indent="0">
              <a:lnSpc>
                <a:spcPct val="120000"/>
              </a:lnSpc>
              <a:spcBef>
                <a:spcPts val="1400"/>
              </a:spcBef>
              <a:buNone/>
            </a:pPr>
            <a:endParaRPr lang="en-US" sz="2000" b="1" dirty="0">
              <a:latin typeface="Consolas"/>
              <a:cs typeface="Calibri"/>
            </a:endParaRPr>
          </a:p>
          <a:p>
            <a:pPr marL="0" indent="0">
              <a:lnSpc>
                <a:spcPct val="120000"/>
              </a:lnSpc>
              <a:spcBef>
                <a:spcPts val="1400"/>
              </a:spcBef>
              <a:buNone/>
            </a:pPr>
            <a:endParaRPr lang="en-US" sz="2000" b="1" dirty="0">
              <a:latin typeface="Consolas"/>
              <a:cs typeface="Calibri"/>
            </a:endParaRPr>
          </a:p>
          <a:p>
            <a:pPr marL="0" indent="0">
              <a:lnSpc>
                <a:spcPct val="120000"/>
              </a:lnSpc>
              <a:spcBef>
                <a:spcPts val="1400"/>
              </a:spcBef>
              <a:buNone/>
            </a:pPr>
            <a:endParaRPr lang="en-US" sz="2000" b="1" dirty="0">
              <a:latin typeface="Consolas"/>
              <a:cs typeface="Calibri"/>
            </a:endParaRPr>
          </a:p>
          <a:p>
            <a:pPr marL="0" indent="0">
              <a:lnSpc>
                <a:spcPct val="120000"/>
              </a:lnSpc>
              <a:spcBef>
                <a:spcPts val="1400"/>
              </a:spcBef>
              <a:buNone/>
            </a:pPr>
            <a:endParaRPr lang="en-US" sz="2000" b="1" dirty="0">
              <a:latin typeface="Consolas"/>
              <a:cs typeface="Calibri"/>
            </a:endParaRPr>
          </a:p>
          <a:p>
            <a:pPr marL="0" indent="0">
              <a:buNone/>
            </a:pPr>
            <a:endParaRPr lang="pt-BR" dirty="0">
              <a:latin typeface="Calibri" panose="020F0502020204030204"/>
              <a:cs typeface="Calibri"/>
            </a:endParaRPr>
          </a:p>
        </p:txBody>
      </p:sp>
      <p:cxnSp>
        <p:nvCxnSpPr>
          <p:cNvPr id="6" name="Conector de Seta Reta 5">
            <a:extLst>
              <a:ext uri="{FF2B5EF4-FFF2-40B4-BE49-F238E27FC236}">
                <a16:creationId xmlns:a16="http://schemas.microsoft.com/office/drawing/2014/main" id="{278914C3-F808-4354-9CA8-8C5E9AA12758}"/>
              </a:ext>
            </a:extLst>
          </p:cNvPr>
          <p:cNvCxnSpPr/>
          <p:nvPr/>
        </p:nvCxnSpPr>
        <p:spPr>
          <a:xfrm flipV="1">
            <a:off x="482720" y="202361"/>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7" name="Imagem 7" descr="Interface gráfica do usuário&#10;&#10;Descrição gerada automaticamente">
            <a:extLst>
              <a:ext uri="{FF2B5EF4-FFF2-40B4-BE49-F238E27FC236}">
                <a16:creationId xmlns:a16="http://schemas.microsoft.com/office/drawing/2014/main" id="{E8236701-9F9B-46AB-A601-8AB7BD67D29E}"/>
              </a:ext>
            </a:extLst>
          </p:cNvPr>
          <p:cNvPicPr>
            <a:picLocks noChangeAspect="1"/>
          </p:cNvPicPr>
          <p:nvPr/>
        </p:nvPicPr>
        <p:blipFill>
          <a:blip r:embed="rId2"/>
          <a:stretch>
            <a:fillRect/>
          </a:stretch>
        </p:blipFill>
        <p:spPr>
          <a:xfrm>
            <a:off x="640216" y="1820635"/>
            <a:ext cx="3522888" cy="985156"/>
          </a:xfrm>
          <a:prstGeom prst="rect">
            <a:avLst/>
          </a:prstGeom>
        </p:spPr>
      </p:pic>
      <p:pic>
        <p:nvPicPr>
          <p:cNvPr id="8" name="Imagem 8" descr="Interface gráfica do usuário, Texto, Aplicativo&#10;&#10;Descrição gerada automaticamente">
            <a:extLst>
              <a:ext uri="{FF2B5EF4-FFF2-40B4-BE49-F238E27FC236}">
                <a16:creationId xmlns:a16="http://schemas.microsoft.com/office/drawing/2014/main" id="{AB4B5628-0510-4174-A2BE-32E0E0F5D599}"/>
              </a:ext>
            </a:extLst>
          </p:cNvPr>
          <p:cNvPicPr>
            <a:picLocks noChangeAspect="1"/>
          </p:cNvPicPr>
          <p:nvPr/>
        </p:nvPicPr>
        <p:blipFill>
          <a:blip r:embed="rId3"/>
          <a:stretch>
            <a:fillRect/>
          </a:stretch>
        </p:blipFill>
        <p:spPr>
          <a:xfrm>
            <a:off x="638174" y="3436485"/>
            <a:ext cx="3921578" cy="923925"/>
          </a:xfrm>
          <a:prstGeom prst="rect">
            <a:avLst/>
          </a:prstGeom>
        </p:spPr>
      </p:pic>
      <p:pic>
        <p:nvPicPr>
          <p:cNvPr id="9" name="Imagem 9" descr="Interface gráfica do usuário, Texto&#10;&#10;Descrição gerada automaticamente">
            <a:extLst>
              <a:ext uri="{FF2B5EF4-FFF2-40B4-BE49-F238E27FC236}">
                <a16:creationId xmlns:a16="http://schemas.microsoft.com/office/drawing/2014/main" id="{6E45A3B0-0A77-4A9C-BE7D-C4F0A5FDCE17}"/>
              </a:ext>
            </a:extLst>
          </p:cNvPr>
          <p:cNvPicPr>
            <a:picLocks noChangeAspect="1"/>
          </p:cNvPicPr>
          <p:nvPr/>
        </p:nvPicPr>
        <p:blipFill>
          <a:blip r:embed="rId4"/>
          <a:stretch>
            <a:fillRect/>
          </a:stretch>
        </p:blipFill>
        <p:spPr>
          <a:xfrm>
            <a:off x="642938" y="5011511"/>
            <a:ext cx="3789589" cy="889907"/>
          </a:xfrm>
          <a:prstGeom prst="rect">
            <a:avLst/>
          </a:prstGeom>
        </p:spPr>
      </p:pic>
    </p:spTree>
    <p:extLst>
      <p:ext uri="{BB962C8B-B14F-4D97-AF65-F5344CB8AC3E}">
        <p14:creationId xmlns:p14="http://schemas.microsoft.com/office/powerpoint/2010/main" val="2055241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5466D12-929D-48F0-A8BB-75846ECE93A3}"/>
              </a:ext>
            </a:extLst>
          </p:cNvPr>
          <p:cNvSpPr>
            <a:spLocks noGrp="1"/>
          </p:cNvSpPr>
          <p:nvPr>
            <p:ph idx="1"/>
          </p:nvPr>
        </p:nvSpPr>
        <p:spPr>
          <a:xfrm>
            <a:off x="484414" y="301625"/>
            <a:ext cx="10515600" cy="6093051"/>
          </a:xfrm>
        </p:spPr>
        <p:txBody>
          <a:bodyPr lIns="91440" tIns="45720" rIns="91440" bIns="45720" anchor="t"/>
          <a:lstStyle/>
          <a:p>
            <a:pPr marL="0" indent="0">
              <a:buNone/>
            </a:pPr>
            <a:r>
              <a:rPr lang="en-US" sz="2000" b="1" dirty="0">
                <a:latin typeface="Consolas"/>
              </a:rPr>
              <a:t>4. </a:t>
            </a:r>
            <a:r>
              <a:rPr lang="en-US" sz="2000" b="1" dirty="0" err="1">
                <a:latin typeface="Consolas"/>
              </a:rPr>
              <a:t>KNeighbors</a:t>
            </a:r>
            <a:r>
              <a:rPr lang="en-US" sz="2000" b="1" dirty="0">
                <a:latin typeface="Consolas"/>
              </a:rPr>
              <a:t> = 83%</a:t>
            </a:r>
          </a:p>
          <a:p>
            <a:pPr marL="0" indent="0">
              <a:buNone/>
            </a:pPr>
            <a:endParaRPr lang="en-US" sz="2000" b="1" dirty="0">
              <a:latin typeface="Consolas"/>
              <a:cs typeface="Calibri" panose="020F0502020204030204"/>
            </a:endParaRPr>
          </a:p>
          <a:p>
            <a:pPr marL="0" indent="0">
              <a:buNone/>
            </a:pPr>
            <a:endParaRPr lang="en-US" sz="2000" b="1" dirty="0">
              <a:latin typeface="Consolas"/>
              <a:cs typeface="Calibri" panose="020F0502020204030204"/>
            </a:endParaRPr>
          </a:p>
          <a:p>
            <a:pPr marL="0" indent="0">
              <a:buNone/>
            </a:pPr>
            <a:endParaRPr lang="en-US" sz="2000" b="1" dirty="0">
              <a:latin typeface="Consolas"/>
              <a:cs typeface="Calibri" panose="020F0502020204030204"/>
            </a:endParaRPr>
          </a:p>
          <a:p>
            <a:pPr marL="342900" indent="-342900"/>
            <a:r>
              <a:rPr lang="en-US" sz="2400" dirty="0">
                <a:latin typeface="Abadi"/>
                <a:cs typeface="Calibri" panose="020F0502020204030204"/>
              </a:rPr>
              <a:t>Confusion Matrix:</a:t>
            </a:r>
          </a:p>
          <a:p>
            <a:pPr>
              <a:buNone/>
            </a:pPr>
            <a:r>
              <a:rPr lang="en-US" sz="2200" dirty="0">
                <a:ea typeface="+mn-lt"/>
                <a:cs typeface="+mn-lt"/>
              </a:rPr>
              <a:t>We also analyzed a graph called "Confusion Matrix". They show us the actual values of each class, and the error of the predictions by class.</a:t>
            </a:r>
          </a:p>
          <a:p>
            <a:pPr marL="0" indent="0">
              <a:buNone/>
            </a:pPr>
            <a:r>
              <a:rPr lang="en-US" sz="2200" dirty="0">
                <a:ea typeface="+mn-lt"/>
                <a:cs typeface="+mn-lt"/>
              </a:rPr>
              <a:t>It's a good way to see if the model hits one class better than another. See </a:t>
            </a:r>
            <a:r>
              <a:rPr lang="en-US" sz="2200" dirty="0" err="1">
                <a:ea typeface="+mn-lt"/>
                <a:cs typeface="+mn-lt"/>
              </a:rPr>
              <a:t>a</a:t>
            </a:r>
            <a:r>
              <a:rPr lang="en-US" sz="2200" dirty="0">
                <a:ea typeface="+mn-lt"/>
                <a:cs typeface="+mn-lt"/>
              </a:rPr>
              <a:t> example of a confusion matrix of the Logistic Regression model:</a:t>
            </a:r>
          </a:p>
          <a:p>
            <a:pPr marL="0" indent="0">
              <a:buNone/>
            </a:pPr>
            <a:endParaRPr lang="en-US" sz="2000" b="1" dirty="0">
              <a:latin typeface="Consolas"/>
              <a:cs typeface="Calibri" panose="020F0502020204030204"/>
            </a:endParaRPr>
          </a:p>
        </p:txBody>
      </p:sp>
      <p:cxnSp>
        <p:nvCxnSpPr>
          <p:cNvPr id="5" name="Conector de Seta Reta 4">
            <a:extLst>
              <a:ext uri="{FF2B5EF4-FFF2-40B4-BE49-F238E27FC236}">
                <a16:creationId xmlns:a16="http://schemas.microsoft.com/office/drawing/2014/main" id="{608B6B9F-58D0-4B4C-9B48-FA1AEF6DEAAF}"/>
              </a:ext>
            </a:extLst>
          </p:cNvPr>
          <p:cNvCxnSpPr/>
          <p:nvPr/>
        </p:nvCxnSpPr>
        <p:spPr>
          <a:xfrm flipV="1">
            <a:off x="414684" y="161540"/>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8" name="Imagem 8">
            <a:extLst>
              <a:ext uri="{FF2B5EF4-FFF2-40B4-BE49-F238E27FC236}">
                <a16:creationId xmlns:a16="http://schemas.microsoft.com/office/drawing/2014/main" id="{6D275428-AB54-4996-AF2D-86F33B5ABCAD}"/>
              </a:ext>
            </a:extLst>
          </p:cNvPr>
          <p:cNvPicPr>
            <a:picLocks noChangeAspect="1"/>
          </p:cNvPicPr>
          <p:nvPr/>
        </p:nvPicPr>
        <p:blipFill>
          <a:blip r:embed="rId2"/>
          <a:stretch>
            <a:fillRect/>
          </a:stretch>
        </p:blipFill>
        <p:spPr>
          <a:xfrm>
            <a:off x="536122" y="751114"/>
            <a:ext cx="3608614" cy="960664"/>
          </a:xfrm>
          <a:prstGeom prst="rect">
            <a:avLst/>
          </a:prstGeom>
        </p:spPr>
      </p:pic>
      <p:pic>
        <p:nvPicPr>
          <p:cNvPr id="9" name="Imagem 9" descr="Interface gráfica do usuário, Aplicativo&#10;&#10;Descrição gerada automaticamente">
            <a:extLst>
              <a:ext uri="{FF2B5EF4-FFF2-40B4-BE49-F238E27FC236}">
                <a16:creationId xmlns:a16="http://schemas.microsoft.com/office/drawing/2014/main" id="{3CDE6EEE-DF2A-49C8-BC0B-028DDE8AAD47}"/>
              </a:ext>
            </a:extLst>
          </p:cNvPr>
          <p:cNvPicPr>
            <a:picLocks noChangeAspect="1"/>
          </p:cNvPicPr>
          <p:nvPr/>
        </p:nvPicPr>
        <p:blipFill>
          <a:blip r:embed="rId3"/>
          <a:stretch>
            <a:fillRect/>
          </a:stretch>
        </p:blipFill>
        <p:spPr>
          <a:xfrm>
            <a:off x="669471" y="3754582"/>
            <a:ext cx="4457700" cy="3009158"/>
          </a:xfrm>
          <a:prstGeom prst="rect">
            <a:avLst/>
          </a:prstGeom>
        </p:spPr>
      </p:pic>
      <p:sp>
        <p:nvSpPr>
          <p:cNvPr id="10" name="CaixaDeTexto 9">
            <a:extLst>
              <a:ext uri="{FF2B5EF4-FFF2-40B4-BE49-F238E27FC236}">
                <a16:creationId xmlns:a16="http://schemas.microsoft.com/office/drawing/2014/main" id="{338A4141-07F1-4202-8EB3-4E728AF69A6F}"/>
              </a:ext>
            </a:extLst>
          </p:cNvPr>
          <p:cNvSpPr txBox="1"/>
          <p:nvPr/>
        </p:nvSpPr>
        <p:spPr>
          <a:xfrm>
            <a:off x="6153151" y="3921579"/>
            <a:ext cx="5695948"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pt-BR" sz="1600" dirty="0">
                <a:ea typeface="+mn-lt"/>
                <a:cs typeface="+mn-lt"/>
              </a:rPr>
              <a:t>The model </a:t>
            </a:r>
            <a:r>
              <a:rPr lang="pt-BR" sz="1600" dirty="0" err="1">
                <a:ea typeface="+mn-lt"/>
                <a:cs typeface="+mn-lt"/>
              </a:rPr>
              <a:t>classified</a:t>
            </a:r>
            <a:r>
              <a:rPr lang="pt-BR" sz="1600" dirty="0">
                <a:ea typeface="+mn-lt"/>
                <a:cs typeface="+mn-lt"/>
              </a:rPr>
              <a:t> 3 </a:t>
            </a:r>
            <a:r>
              <a:rPr lang="pt-BR" sz="1600" dirty="0" err="1">
                <a:ea typeface="+mn-lt"/>
                <a:cs typeface="+mn-lt"/>
              </a:rPr>
              <a:t>instances</a:t>
            </a:r>
            <a:r>
              <a:rPr lang="pt-BR" sz="1600" dirty="0">
                <a:ea typeface="+mn-lt"/>
                <a:cs typeface="+mn-lt"/>
              </a:rPr>
              <a:t> as "</a:t>
            </a:r>
            <a:r>
              <a:rPr lang="pt-BR" sz="1600" dirty="0" err="1">
                <a:ea typeface="+mn-lt"/>
                <a:cs typeface="+mn-lt"/>
              </a:rPr>
              <a:t>did</a:t>
            </a:r>
            <a:r>
              <a:rPr lang="pt-BR" sz="1600" dirty="0">
                <a:ea typeface="+mn-lt"/>
                <a:cs typeface="+mn-lt"/>
              </a:rPr>
              <a:t> </a:t>
            </a:r>
            <a:r>
              <a:rPr lang="pt-BR" sz="1600" dirty="0" err="1">
                <a:ea typeface="+mn-lt"/>
                <a:cs typeface="+mn-lt"/>
              </a:rPr>
              <a:t>not</a:t>
            </a:r>
            <a:r>
              <a:rPr lang="pt-BR" sz="1600" dirty="0">
                <a:ea typeface="+mn-lt"/>
                <a:cs typeface="+mn-lt"/>
              </a:rPr>
              <a:t> </a:t>
            </a:r>
            <a:r>
              <a:rPr lang="pt-BR" sz="1600" dirty="0" err="1">
                <a:ea typeface="+mn-lt"/>
                <a:cs typeface="+mn-lt"/>
              </a:rPr>
              <a:t>land</a:t>
            </a:r>
            <a:r>
              <a:rPr lang="pt-BR" sz="1600" dirty="0">
                <a:ea typeface="+mn-lt"/>
                <a:cs typeface="+mn-lt"/>
              </a:rPr>
              <a:t>" </a:t>
            </a:r>
            <a:r>
              <a:rPr lang="pt-BR" sz="1600" dirty="0" err="1">
                <a:ea typeface="+mn-lt"/>
                <a:cs typeface="+mn-lt"/>
              </a:rPr>
              <a:t>and</a:t>
            </a:r>
            <a:r>
              <a:rPr lang="pt-BR" sz="1600" dirty="0">
                <a:ea typeface="+mn-lt"/>
                <a:cs typeface="+mn-lt"/>
              </a:rPr>
              <a:t> </a:t>
            </a:r>
            <a:r>
              <a:rPr lang="pt-BR" sz="1600" dirty="0" err="1">
                <a:ea typeface="+mn-lt"/>
                <a:cs typeface="+mn-lt"/>
              </a:rPr>
              <a:t>which</a:t>
            </a:r>
            <a:r>
              <a:rPr lang="pt-BR" sz="1600" dirty="0">
                <a:ea typeface="+mn-lt"/>
                <a:cs typeface="+mn-lt"/>
              </a:rPr>
              <a:t> </a:t>
            </a:r>
            <a:r>
              <a:rPr lang="pt-BR" sz="1600" dirty="0" err="1">
                <a:ea typeface="+mn-lt"/>
                <a:cs typeface="+mn-lt"/>
              </a:rPr>
              <a:t>actually</a:t>
            </a:r>
            <a:r>
              <a:rPr lang="pt-BR" sz="1600" dirty="0">
                <a:ea typeface="+mn-lt"/>
                <a:cs typeface="+mn-lt"/>
              </a:rPr>
              <a:t> </a:t>
            </a:r>
            <a:r>
              <a:rPr lang="pt-BR" sz="1600" dirty="0" err="1">
                <a:ea typeface="+mn-lt"/>
                <a:cs typeface="+mn-lt"/>
              </a:rPr>
              <a:t>were</a:t>
            </a:r>
            <a:r>
              <a:rPr lang="pt-BR" sz="1600" dirty="0">
                <a:ea typeface="+mn-lt"/>
                <a:cs typeface="+mn-lt"/>
              </a:rPr>
              <a:t> "</a:t>
            </a:r>
            <a:r>
              <a:rPr lang="pt-BR" sz="1600" dirty="0" err="1">
                <a:ea typeface="+mn-lt"/>
                <a:cs typeface="+mn-lt"/>
              </a:rPr>
              <a:t>did</a:t>
            </a:r>
            <a:r>
              <a:rPr lang="pt-BR" sz="1600" dirty="0">
                <a:ea typeface="+mn-lt"/>
                <a:cs typeface="+mn-lt"/>
              </a:rPr>
              <a:t> </a:t>
            </a:r>
            <a:r>
              <a:rPr lang="pt-BR" sz="1600" dirty="0" err="1">
                <a:ea typeface="+mn-lt"/>
                <a:cs typeface="+mn-lt"/>
              </a:rPr>
              <a:t>not</a:t>
            </a:r>
            <a:r>
              <a:rPr lang="pt-BR" sz="1600" dirty="0">
                <a:ea typeface="+mn-lt"/>
                <a:cs typeface="+mn-lt"/>
              </a:rPr>
              <a:t> </a:t>
            </a:r>
            <a:r>
              <a:rPr lang="pt-BR" sz="1600" dirty="0" err="1">
                <a:ea typeface="+mn-lt"/>
                <a:cs typeface="+mn-lt"/>
              </a:rPr>
              <a:t>land</a:t>
            </a:r>
            <a:r>
              <a:rPr lang="pt-BR" sz="1600" dirty="0">
                <a:ea typeface="+mn-lt"/>
                <a:cs typeface="+mn-lt"/>
              </a:rPr>
              <a:t>".</a:t>
            </a:r>
            <a:endParaRPr lang="pt-BR" sz="1600" dirty="0">
              <a:cs typeface="Calibri" panose="020F0502020204030204"/>
            </a:endParaRPr>
          </a:p>
          <a:p>
            <a:pPr marL="342900" indent="-342900">
              <a:buFont typeface="Arial"/>
              <a:buChar char="•"/>
            </a:pPr>
            <a:endParaRPr lang="pt-BR" sz="1600" dirty="0">
              <a:ea typeface="+mn-lt"/>
              <a:cs typeface="+mn-lt"/>
            </a:endParaRPr>
          </a:p>
          <a:p>
            <a:pPr marL="285750" indent="-285750">
              <a:buFont typeface="Arial"/>
              <a:buChar char="•"/>
            </a:pPr>
            <a:r>
              <a:rPr lang="pt-BR" sz="1600" dirty="0">
                <a:ea typeface="+mn-lt"/>
                <a:cs typeface="+mn-lt"/>
              </a:rPr>
              <a:t>The model </a:t>
            </a:r>
            <a:r>
              <a:rPr lang="pt-BR" sz="1600" dirty="0" err="1">
                <a:ea typeface="+mn-lt"/>
                <a:cs typeface="+mn-lt"/>
              </a:rPr>
              <a:t>classified</a:t>
            </a:r>
            <a:r>
              <a:rPr lang="pt-BR" sz="1600" dirty="0">
                <a:ea typeface="+mn-lt"/>
                <a:cs typeface="+mn-lt"/>
              </a:rPr>
              <a:t> 3 </a:t>
            </a:r>
            <a:r>
              <a:rPr lang="pt-BR" sz="1600" dirty="0" err="1">
                <a:ea typeface="+mn-lt"/>
                <a:cs typeface="+mn-lt"/>
              </a:rPr>
              <a:t>instances</a:t>
            </a:r>
            <a:r>
              <a:rPr lang="pt-BR" sz="1600" dirty="0">
                <a:ea typeface="+mn-lt"/>
                <a:cs typeface="+mn-lt"/>
              </a:rPr>
              <a:t> as "</a:t>
            </a:r>
            <a:r>
              <a:rPr lang="pt-BR" sz="1600" dirty="0" err="1">
                <a:ea typeface="+mn-lt"/>
                <a:cs typeface="+mn-lt"/>
              </a:rPr>
              <a:t>land</a:t>
            </a:r>
            <a:r>
              <a:rPr lang="pt-BR" sz="1600" dirty="0">
                <a:ea typeface="+mn-lt"/>
                <a:cs typeface="+mn-lt"/>
              </a:rPr>
              <a:t>" </a:t>
            </a:r>
            <a:r>
              <a:rPr lang="pt-BR" sz="1600" dirty="0" err="1">
                <a:ea typeface="+mn-lt"/>
                <a:cs typeface="+mn-lt"/>
              </a:rPr>
              <a:t>and</a:t>
            </a:r>
            <a:r>
              <a:rPr lang="pt-BR" sz="1600" dirty="0">
                <a:ea typeface="+mn-lt"/>
                <a:cs typeface="+mn-lt"/>
              </a:rPr>
              <a:t> </a:t>
            </a:r>
            <a:r>
              <a:rPr lang="pt-BR" sz="1600" dirty="0" err="1">
                <a:ea typeface="+mn-lt"/>
                <a:cs typeface="+mn-lt"/>
              </a:rPr>
              <a:t>which</a:t>
            </a:r>
            <a:r>
              <a:rPr lang="pt-BR" sz="1600" dirty="0">
                <a:ea typeface="+mn-lt"/>
                <a:cs typeface="+mn-lt"/>
              </a:rPr>
              <a:t> </a:t>
            </a:r>
            <a:r>
              <a:rPr lang="pt-BR" sz="1600" dirty="0" err="1">
                <a:ea typeface="+mn-lt"/>
                <a:cs typeface="+mn-lt"/>
              </a:rPr>
              <a:t>actually</a:t>
            </a:r>
            <a:r>
              <a:rPr lang="pt-BR" sz="1600" dirty="0">
                <a:ea typeface="+mn-lt"/>
                <a:cs typeface="+mn-lt"/>
              </a:rPr>
              <a:t> </a:t>
            </a:r>
            <a:r>
              <a:rPr lang="pt-BR" sz="1600" dirty="0" err="1">
                <a:ea typeface="+mn-lt"/>
                <a:cs typeface="+mn-lt"/>
              </a:rPr>
              <a:t>were</a:t>
            </a:r>
            <a:r>
              <a:rPr lang="pt-BR" sz="1600" dirty="0">
                <a:ea typeface="+mn-lt"/>
                <a:cs typeface="+mn-lt"/>
              </a:rPr>
              <a:t> "</a:t>
            </a:r>
            <a:r>
              <a:rPr lang="pt-BR" sz="1600" dirty="0" err="1">
                <a:ea typeface="+mn-lt"/>
                <a:cs typeface="+mn-lt"/>
              </a:rPr>
              <a:t>did</a:t>
            </a:r>
            <a:r>
              <a:rPr lang="pt-BR" sz="1600" dirty="0">
                <a:ea typeface="+mn-lt"/>
                <a:cs typeface="+mn-lt"/>
              </a:rPr>
              <a:t> </a:t>
            </a:r>
            <a:r>
              <a:rPr lang="pt-BR" sz="1600" dirty="0" err="1">
                <a:ea typeface="+mn-lt"/>
                <a:cs typeface="+mn-lt"/>
              </a:rPr>
              <a:t>not</a:t>
            </a:r>
            <a:r>
              <a:rPr lang="pt-BR" sz="1600" dirty="0">
                <a:ea typeface="+mn-lt"/>
                <a:cs typeface="+mn-lt"/>
              </a:rPr>
              <a:t> </a:t>
            </a:r>
            <a:r>
              <a:rPr lang="pt-BR" sz="1600" dirty="0" err="1">
                <a:ea typeface="+mn-lt"/>
                <a:cs typeface="+mn-lt"/>
              </a:rPr>
              <a:t>land</a:t>
            </a:r>
            <a:r>
              <a:rPr lang="pt-BR" sz="1600" dirty="0">
                <a:ea typeface="+mn-lt"/>
                <a:cs typeface="+mn-lt"/>
              </a:rPr>
              <a:t>".</a:t>
            </a:r>
            <a:endParaRPr lang="pt-BR" sz="1600">
              <a:cs typeface="Calibri"/>
            </a:endParaRPr>
          </a:p>
          <a:p>
            <a:pPr marL="285750" indent="-285750">
              <a:buFont typeface="Arial"/>
              <a:buChar char="•"/>
            </a:pPr>
            <a:endParaRPr lang="pt-BR" sz="1600" dirty="0">
              <a:ea typeface="+mn-lt"/>
              <a:cs typeface="+mn-lt"/>
            </a:endParaRPr>
          </a:p>
          <a:p>
            <a:pPr marL="285750" indent="-285750">
              <a:buFont typeface="Arial"/>
              <a:buChar char="•"/>
            </a:pPr>
            <a:r>
              <a:rPr lang="pt-BR" sz="1600" dirty="0">
                <a:ea typeface="+mn-lt"/>
                <a:cs typeface="+mn-lt"/>
              </a:rPr>
              <a:t>The model </a:t>
            </a:r>
            <a:r>
              <a:rPr lang="pt-BR" sz="1600" dirty="0" err="1">
                <a:ea typeface="+mn-lt"/>
                <a:cs typeface="+mn-lt"/>
              </a:rPr>
              <a:t>classified</a:t>
            </a:r>
            <a:r>
              <a:rPr lang="pt-BR" sz="1600" dirty="0">
                <a:ea typeface="+mn-lt"/>
                <a:cs typeface="+mn-lt"/>
              </a:rPr>
              <a:t> 0 </a:t>
            </a:r>
            <a:r>
              <a:rPr lang="pt-BR" sz="1600" dirty="0" err="1">
                <a:ea typeface="+mn-lt"/>
                <a:cs typeface="+mn-lt"/>
              </a:rPr>
              <a:t>instances</a:t>
            </a:r>
            <a:r>
              <a:rPr lang="pt-BR" sz="1600" dirty="0">
                <a:ea typeface="+mn-lt"/>
                <a:cs typeface="+mn-lt"/>
              </a:rPr>
              <a:t> as "</a:t>
            </a:r>
            <a:r>
              <a:rPr lang="pt-BR" sz="1600" dirty="0" err="1">
                <a:ea typeface="+mn-lt"/>
                <a:cs typeface="+mn-lt"/>
              </a:rPr>
              <a:t>did</a:t>
            </a:r>
            <a:r>
              <a:rPr lang="pt-BR" sz="1600" dirty="0">
                <a:ea typeface="+mn-lt"/>
                <a:cs typeface="+mn-lt"/>
              </a:rPr>
              <a:t> </a:t>
            </a:r>
            <a:r>
              <a:rPr lang="pt-BR" sz="1600" dirty="0" err="1">
                <a:ea typeface="+mn-lt"/>
                <a:cs typeface="+mn-lt"/>
              </a:rPr>
              <a:t>not</a:t>
            </a:r>
            <a:r>
              <a:rPr lang="pt-BR" sz="1600" dirty="0">
                <a:ea typeface="+mn-lt"/>
                <a:cs typeface="+mn-lt"/>
              </a:rPr>
              <a:t> </a:t>
            </a:r>
            <a:r>
              <a:rPr lang="pt-BR" sz="1600" dirty="0" err="1">
                <a:ea typeface="+mn-lt"/>
                <a:cs typeface="+mn-lt"/>
              </a:rPr>
              <a:t>land</a:t>
            </a:r>
            <a:r>
              <a:rPr lang="pt-BR" sz="1600" dirty="0">
                <a:ea typeface="+mn-lt"/>
                <a:cs typeface="+mn-lt"/>
              </a:rPr>
              <a:t>" </a:t>
            </a:r>
            <a:r>
              <a:rPr lang="pt-BR" sz="1600" dirty="0" err="1">
                <a:ea typeface="+mn-lt"/>
                <a:cs typeface="+mn-lt"/>
              </a:rPr>
              <a:t>that</a:t>
            </a:r>
            <a:r>
              <a:rPr lang="pt-BR" sz="1600" dirty="0">
                <a:ea typeface="+mn-lt"/>
                <a:cs typeface="+mn-lt"/>
              </a:rPr>
              <a:t> </a:t>
            </a:r>
            <a:r>
              <a:rPr lang="pt-BR" sz="1600" dirty="0" err="1">
                <a:ea typeface="+mn-lt"/>
                <a:cs typeface="+mn-lt"/>
              </a:rPr>
              <a:t>were</a:t>
            </a:r>
            <a:r>
              <a:rPr lang="pt-BR" sz="1600" dirty="0">
                <a:ea typeface="+mn-lt"/>
                <a:cs typeface="+mn-lt"/>
              </a:rPr>
              <a:t> </a:t>
            </a:r>
            <a:r>
              <a:rPr lang="pt-BR" sz="1600" dirty="0" err="1">
                <a:ea typeface="+mn-lt"/>
                <a:cs typeface="+mn-lt"/>
              </a:rPr>
              <a:t>actually</a:t>
            </a:r>
            <a:r>
              <a:rPr lang="pt-BR" sz="1600" dirty="0">
                <a:ea typeface="+mn-lt"/>
                <a:cs typeface="+mn-lt"/>
              </a:rPr>
              <a:t> "</a:t>
            </a:r>
            <a:r>
              <a:rPr lang="pt-BR" sz="1600" dirty="0" err="1">
                <a:ea typeface="+mn-lt"/>
                <a:cs typeface="+mn-lt"/>
              </a:rPr>
              <a:t>land</a:t>
            </a:r>
            <a:r>
              <a:rPr lang="pt-BR" sz="1600" dirty="0">
                <a:ea typeface="+mn-lt"/>
                <a:cs typeface="+mn-lt"/>
              </a:rPr>
              <a:t>".</a:t>
            </a:r>
            <a:endParaRPr lang="pt-BR" sz="1600">
              <a:cs typeface="Calibri" panose="020F0502020204030204"/>
            </a:endParaRPr>
          </a:p>
          <a:p>
            <a:endParaRPr lang="pt-BR" sz="1600" dirty="0">
              <a:ea typeface="+mn-lt"/>
              <a:cs typeface="+mn-lt"/>
            </a:endParaRPr>
          </a:p>
          <a:p>
            <a:pPr marL="285750" indent="-285750">
              <a:buFont typeface="Arial"/>
              <a:buChar char="•"/>
            </a:pPr>
            <a:r>
              <a:rPr lang="pt-BR" sz="1600" dirty="0">
                <a:ea typeface="+mn-lt"/>
                <a:cs typeface="+mn-lt"/>
              </a:rPr>
              <a:t>The model </a:t>
            </a:r>
            <a:r>
              <a:rPr lang="pt-BR" sz="1600" dirty="0" err="1">
                <a:ea typeface="+mn-lt"/>
                <a:cs typeface="+mn-lt"/>
              </a:rPr>
              <a:t>classified</a:t>
            </a:r>
            <a:r>
              <a:rPr lang="pt-BR" sz="1600" dirty="0">
                <a:ea typeface="+mn-lt"/>
                <a:cs typeface="+mn-lt"/>
              </a:rPr>
              <a:t> 12 </a:t>
            </a:r>
            <a:r>
              <a:rPr lang="pt-BR" sz="1600" dirty="0" err="1">
                <a:ea typeface="+mn-lt"/>
                <a:cs typeface="+mn-lt"/>
              </a:rPr>
              <a:t>instances</a:t>
            </a:r>
            <a:r>
              <a:rPr lang="pt-BR" sz="1600" dirty="0">
                <a:ea typeface="+mn-lt"/>
                <a:cs typeface="+mn-lt"/>
              </a:rPr>
              <a:t> as "</a:t>
            </a:r>
            <a:r>
              <a:rPr lang="pt-BR" sz="1600" dirty="0" err="1">
                <a:ea typeface="+mn-lt"/>
                <a:cs typeface="+mn-lt"/>
              </a:rPr>
              <a:t>land</a:t>
            </a:r>
            <a:r>
              <a:rPr lang="pt-BR" sz="1600" dirty="0">
                <a:ea typeface="+mn-lt"/>
                <a:cs typeface="+mn-lt"/>
              </a:rPr>
              <a:t>" </a:t>
            </a:r>
            <a:r>
              <a:rPr lang="pt-BR" sz="1600" dirty="0" err="1">
                <a:ea typeface="+mn-lt"/>
                <a:cs typeface="+mn-lt"/>
              </a:rPr>
              <a:t>that</a:t>
            </a:r>
            <a:r>
              <a:rPr lang="pt-BR" sz="1600" dirty="0">
                <a:ea typeface="+mn-lt"/>
                <a:cs typeface="+mn-lt"/>
              </a:rPr>
              <a:t> </a:t>
            </a:r>
            <a:r>
              <a:rPr lang="pt-BR" sz="1600" dirty="0" err="1">
                <a:ea typeface="+mn-lt"/>
                <a:cs typeface="+mn-lt"/>
              </a:rPr>
              <a:t>were</a:t>
            </a:r>
            <a:r>
              <a:rPr lang="pt-BR" sz="1600" dirty="0">
                <a:ea typeface="+mn-lt"/>
                <a:cs typeface="+mn-lt"/>
              </a:rPr>
              <a:t> </a:t>
            </a:r>
            <a:r>
              <a:rPr lang="pt-BR" sz="1600" dirty="0" err="1">
                <a:ea typeface="+mn-lt"/>
                <a:cs typeface="+mn-lt"/>
              </a:rPr>
              <a:t>actually</a:t>
            </a:r>
            <a:r>
              <a:rPr lang="pt-BR" sz="1600" dirty="0">
                <a:ea typeface="+mn-lt"/>
                <a:cs typeface="+mn-lt"/>
              </a:rPr>
              <a:t> "</a:t>
            </a:r>
            <a:r>
              <a:rPr lang="pt-BR" sz="1600" dirty="0" err="1">
                <a:ea typeface="+mn-lt"/>
                <a:cs typeface="+mn-lt"/>
              </a:rPr>
              <a:t>land</a:t>
            </a:r>
            <a:r>
              <a:rPr lang="pt-BR" sz="1600" dirty="0">
                <a:ea typeface="+mn-lt"/>
                <a:cs typeface="+mn-lt"/>
              </a:rPr>
              <a:t>".</a:t>
            </a:r>
          </a:p>
          <a:p>
            <a:pPr marL="285750" indent="-285750">
              <a:buFont typeface="Arial"/>
              <a:buChar char="•"/>
            </a:pPr>
            <a:endParaRPr lang="pt-BR" dirty="0">
              <a:cs typeface="Calibri" panose="020F0502020204030204"/>
            </a:endParaRPr>
          </a:p>
        </p:txBody>
      </p:sp>
    </p:spTree>
    <p:extLst>
      <p:ext uri="{BB962C8B-B14F-4D97-AF65-F5344CB8AC3E}">
        <p14:creationId xmlns:p14="http://schemas.microsoft.com/office/powerpoint/2010/main" val="878804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77D94F1-E0F6-4F4B-99F3-7241B7A7AAAA}"/>
              </a:ext>
            </a:extLst>
          </p:cNvPr>
          <p:cNvSpPr>
            <a:spLocks noGrp="1"/>
          </p:cNvSpPr>
          <p:nvPr>
            <p:ph idx="1"/>
          </p:nvPr>
        </p:nvSpPr>
        <p:spPr>
          <a:xfrm>
            <a:off x="498022" y="342447"/>
            <a:ext cx="11046278" cy="6079444"/>
          </a:xfrm>
        </p:spPr>
        <p:txBody>
          <a:bodyPr lIns="91440" tIns="45720" rIns="91440" bIns="45720" anchor="t"/>
          <a:lstStyle/>
          <a:p>
            <a:pPr marL="0" indent="0">
              <a:buNone/>
            </a:pPr>
            <a:r>
              <a:rPr lang="pt-BR" sz="2400" dirty="0">
                <a:ea typeface="+mn-lt"/>
                <a:cs typeface="+mn-lt"/>
              </a:rPr>
              <a:t>It </a:t>
            </a:r>
            <a:r>
              <a:rPr lang="pt-BR" sz="2400" dirty="0" err="1">
                <a:ea typeface="+mn-lt"/>
                <a:cs typeface="+mn-lt"/>
              </a:rPr>
              <a:t>is</a:t>
            </a:r>
            <a:r>
              <a:rPr lang="pt-BR" sz="2400" dirty="0">
                <a:ea typeface="+mn-lt"/>
                <a:cs typeface="+mn-lt"/>
              </a:rPr>
              <a:t> </a:t>
            </a:r>
            <a:r>
              <a:rPr lang="pt-BR" sz="2400" dirty="0" err="1">
                <a:ea typeface="+mn-lt"/>
                <a:cs typeface="+mn-lt"/>
              </a:rPr>
              <a:t>noticed</a:t>
            </a:r>
            <a:r>
              <a:rPr lang="pt-BR" sz="2400" dirty="0">
                <a:ea typeface="+mn-lt"/>
                <a:cs typeface="+mn-lt"/>
              </a:rPr>
              <a:t> </a:t>
            </a:r>
            <a:r>
              <a:rPr lang="pt-BR" sz="2400" dirty="0" err="1">
                <a:ea typeface="+mn-lt"/>
                <a:cs typeface="+mn-lt"/>
              </a:rPr>
              <a:t>that</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Logistic</a:t>
            </a:r>
            <a:r>
              <a:rPr lang="pt-BR" sz="2400" dirty="0">
                <a:ea typeface="+mn-lt"/>
                <a:cs typeface="+mn-lt"/>
              </a:rPr>
              <a:t> </a:t>
            </a:r>
            <a:r>
              <a:rPr lang="pt-BR" sz="2400" dirty="0" err="1">
                <a:ea typeface="+mn-lt"/>
                <a:cs typeface="+mn-lt"/>
              </a:rPr>
              <a:t>Regression</a:t>
            </a:r>
            <a:r>
              <a:rPr lang="pt-BR" sz="2400" dirty="0">
                <a:ea typeface="+mn-lt"/>
                <a:cs typeface="+mn-lt"/>
              </a:rPr>
              <a:t> model </a:t>
            </a:r>
            <a:r>
              <a:rPr lang="pt-BR" sz="2400" dirty="0" err="1">
                <a:ea typeface="+mn-lt"/>
                <a:cs typeface="+mn-lt"/>
              </a:rPr>
              <a:t>had</a:t>
            </a:r>
            <a:r>
              <a:rPr lang="pt-BR" sz="2400" dirty="0">
                <a:ea typeface="+mn-lt"/>
                <a:cs typeface="+mn-lt"/>
              </a:rPr>
              <a:t> a </a:t>
            </a:r>
            <a:r>
              <a:rPr lang="pt-BR" sz="2400" dirty="0" err="1">
                <a:ea typeface="+mn-lt"/>
                <a:cs typeface="+mn-lt"/>
              </a:rPr>
              <a:t>better</a:t>
            </a:r>
            <a:r>
              <a:rPr lang="pt-BR" sz="2400" dirty="0">
                <a:ea typeface="+mn-lt"/>
                <a:cs typeface="+mn-lt"/>
              </a:rPr>
              <a:t> </a:t>
            </a:r>
            <a:r>
              <a:rPr lang="pt-BR" sz="2400" dirty="0" err="1">
                <a:ea typeface="+mn-lt"/>
                <a:cs typeface="+mn-lt"/>
              </a:rPr>
              <a:t>accuracy</a:t>
            </a:r>
            <a:r>
              <a:rPr lang="pt-BR" sz="2400" dirty="0">
                <a:ea typeface="+mn-lt"/>
                <a:cs typeface="+mn-lt"/>
              </a:rPr>
              <a:t> in </a:t>
            </a:r>
            <a:r>
              <a:rPr lang="pt-BR" sz="2400" dirty="0" err="1">
                <a:ea typeface="+mn-lt"/>
                <a:cs typeface="+mn-lt"/>
              </a:rPr>
              <a:t>classifying</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land</a:t>
            </a:r>
            <a:r>
              <a:rPr lang="pt-BR" sz="2400" dirty="0">
                <a:ea typeface="+mn-lt"/>
                <a:cs typeface="+mn-lt"/>
              </a:rPr>
              <a:t>" </a:t>
            </a:r>
            <a:r>
              <a:rPr lang="pt-BR" sz="2400" dirty="0" err="1">
                <a:ea typeface="+mn-lt"/>
                <a:cs typeface="+mn-lt"/>
              </a:rPr>
              <a:t>class</a:t>
            </a:r>
            <a:r>
              <a:rPr lang="pt-BR" sz="2400" dirty="0">
                <a:ea typeface="+mn-lt"/>
                <a:cs typeface="+mn-lt"/>
              </a:rPr>
              <a:t> </a:t>
            </a:r>
            <a:r>
              <a:rPr lang="pt-BR" sz="2400" dirty="0" err="1">
                <a:ea typeface="+mn-lt"/>
                <a:cs typeface="+mn-lt"/>
              </a:rPr>
              <a:t>or</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success</a:t>
            </a:r>
            <a:r>
              <a:rPr lang="pt-BR" sz="2400" dirty="0">
                <a:ea typeface="+mn-lt"/>
                <a:cs typeface="+mn-lt"/>
              </a:rPr>
              <a:t>(1) </a:t>
            </a:r>
            <a:r>
              <a:rPr lang="pt-BR" sz="2400" dirty="0" err="1">
                <a:ea typeface="+mn-lt"/>
                <a:cs typeface="+mn-lt"/>
              </a:rPr>
              <a:t>class</a:t>
            </a:r>
            <a:r>
              <a:rPr lang="pt-BR" sz="2400" dirty="0">
                <a:ea typeface="+mn-lt"/>
                <a:cs typeface="+mn-lt"/>
              </a:rPr>
              <a:t>, </a:t>
            </a:r>
            <a:r>
              <a:rPr lang="pt-BR" sz="2400" dirty="0" err="1">
                <a:ea typeface="+mn-lt"/>
                <a:cs typeface="+mn-lt"/>
              </a:rPr>
              <a:t>than</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failure</a:t>
            </a:r>
            <a:r>
              <a:rPr lang="pt-BR" sz="2400" dirty="0">
                <a:ea typeface="+mn-lt"/>
                <a:cs typeface="+mn-lt"/>
              </a:rPr>
              <a:t>(0) class.</a:t>
            </a:r>
            <a:endParaRPr lang="pt-BR" sz="2400" dirty="0">
              <a:cs typeface="Calibri" panose="020F0502020204030204"/>
            </a:endParaRPr>
          </a:p>
          <a:p>
            <a:pPr marL="0" indent="0">
              <a:buNone/>
            </a:pPr>
            <a:endParaRPr lang="pt-BR" sz="2400" dirty="0">
              <a:ea typeface="+mn-lt"/>
              <a:cs typeface="+mn-lt"/>
            </a:endParaRPr>
          </a:p>
          <a:p>
            <a:pPr marL="0" indent="0">
              <a:buNone/>
            </a:pPr>
            <a:r>
              <a:rPr lang="pt-BR" sz="2400" dirty="0">
                <a:ea typeface="+mn-lt"/>
                <a:cs typeface="+mn-lt"/>
              </a:rPr>
              <a:t>In </a:t>
            </a:r>
            <a:r>
              <a:rPr lang="pt-BR" sz="2400" dirty="0" err="1">
                <a:ea typeface="+mn-lt"/>
                <a:cs typeface="+mn-lt"/>
              </a:rPr>
              <a:t>the</a:t>
            </a:r>
            <a:r>
              <a:rPr lang="pt-BR" sz="2400" dirty="0">
                <a:ea typeface="+mn-lt"/>
                <a:cs typeface="+mn-lt"/>
              </a:rPr>
              <a:t> </a:t>
            </a:r>
            <a:r>
              <a:rPr lang="pt-BR" sz="2400" dirty="0" err="1">
                <a:ea typeface="+mn-lt"/>
                <a:cs typeface="+mn-lt"/>
              </a:rPr>
              <a:t>results</a:t>
            </a:r>
            <a:r>
              <a:rPr lang="pt-BR" sz="2400" dirty="0">
                <a:ea typeface="+mn-lt"/>
                <a:cs typeface="+mn-lt"/>
              </a:rPr>
              <a:t> </a:t>
            </a:r>
            <a:r>
              <a:rPr lang="pt-BR" sz="2400" dirty="0" err="1">
                <a:ea typeface="+mn-lt"/>
                <a:cs typeface="+mn-lt"/>
              </a:rPr>
              <a:t>section</a:t>
            </a:r>
            <a:r>
              <a:rPr lang="pt-BR" sz="2400" dirty="0">
                <a:ea typeface="+mn-lt"/>
                <a:cs typeface="+mn-lt"/>
              </a:rPr>
              <a:t> </a:t>
            </a:r>
            <a:r>
              <a:rPr lang="pt-BR" sz="2400" dirty="0" err="1">
                <a:ea typeface="+mn-lt"/>
                <a:cs typeface="+mn-lt"/>
              </a:rPr>
              <a:t>we</a:t>
            </a:r>
            <a:r>
              <a:rPr lang="pt-BR" sz="2400" dirty="0">
                <a:ea typeface="+mn-lt"/>
                <a:cs typeface="+mn-lt"/>
              </a:rPr>
              <a:t> </a:t>
            </a:r>
            <a:r>
              <a:rPr lang="pt-BR" sz="2400" dirty="0" err="1">
                <a:ea typeface="+mn-lt"/>
                <a:cs typeface="+mn-lt"/>
              </a:rPr>
              <a:t>will</a:t>
            </a:r>
            <a:r>
              <a:rPr lang="pt-BR" sz="2400" dirty="0">
                <a:ea typeface="+mn-lt"/>
                <a:cs typeface="+mn-lt"/>
              </a:rPr>
              <a:t> </a:t>
            </a:r>
            <a:r>
              <a:rPr lang="pt-BR" sz="2400" dirty="0" err="1">
                <a:ea typeface="+mn-lt"/>
                <a:cs typeface="+mn-lt"/>
              </a:rPr>
              <a:t>analyze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decision</a:t>
            </a:r>
            <a:r>
              <a:rPr lang="pt-BR" sz="2400" dirty="0">
                <a:ea typeface="+mn-lt"/>
                <a:cs typeface="+mn-lt"/>
              </a:rPr>
              <a:t> </a:t>
            </a:r>
            <a:r>
              <a:rPr lang="pt-BR" sz="2400" dirty="0" err="1">
                <a:ea typeface="+mn-lt"/>
                <a:cs typeface="+mn-lt"/>
              </a:rPr>
              <a:t>tree</a:t>
            </a:r>
            <a:r>
              <a:rPr lang="pt-BR" sz="2400" dirty="0">
                <a:ea typeface="+mn-lt"/>
                <a:cs typeface="+mn-lt"/>
              </a:rPr>
              <a:t> model </a:t>
            </a:r>
            <a:r>
              <a:rPr lang="pt-BR" sz="2400" dirty="0" err="1">
                <a:ea typeface="+mn-lt"/>
                <a:cs typeface="+mn-lt"/>
              </a:rPr>
              <a:t>matrix</a:t>
            </a:r>
            <a:r>
              <a:rPr lang="pt-BR" sz="2400" dirty="0">
                <a:ea typeface="+mn-lt"/>
                <a:cs typeface="+mn-lt"/>
              </a:rPr>
              <a:t>.</a:t>
            </a:r>
            <a:endParaRPr lang="pt-BR" sz="2400">
              <a:cs typeface="Calibri" panose="020F0502020204030204"/>
            </a:endParaRPr>
          </a:p>
          <a:p>
            <a:pPr marL="0" indent="0">
              <a:buNone/>
            </a:pPr>
            <a:r>
              <a:rPr lang="pt-BR" sz="2400" dirty="0" err="1">
                <a:ea typeface="+mn-lt"/>
                <a:cs typeface="+mn-lt"/>
              </a:rPr>
              <a:t>See</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entire</a:t>
            </a:r>
            <a:r>
              <a:rPr lang="pt-BR" sz="2400" dirty="0">
                <a:ea typeface="+mn-lt"/>
                <a:cs typeface="+mn-lt"/>
              </a:rPr>
              <a:t> </a:t>
            </a:r>
            <a:r>
              <a:rPr lang="pt-BR" sz="2400" dirty="0" err="1">
                <a:ea typeface="+mn-lt"/>
                <a:cs typeface="+mn-lt"/>
              </a:rPr>
              <a:t>process</a:t>
            </a:r>
            <a:r>
              <a:rPr lang="pt-BR" sz="2400" dirty="0">
                <a:ea typeface="+mn-lt"/>
                <a:cs typeface="+mn-lt"/>
              </a:rPr>
              <a:t> </a:t>
            </a:r>
            <a:r>
              <a:rPr lang="pt-BR" sz="2400" dirty="0" err="1">
                <a:ea typeface="+mn-lt"/>
                <a:cs typeface="+mn-lt"/>
              </a:rPr>
              <a:t>of</a:t>
            </a:r>
            <a:r>
              <a:rPr lang="pt-BR" sz="2400" dirty="0">
                <a:ea typeface="+mn-lt"/>
                <a:cs typeface="+mn-lt"/>
              </a:rPr>
              <a:t> </a:t>
            </a:r>
            <a:r>
              <a:rPr lang="pt-BR" sz="2400" dirty="0" err="1">
                <a:ea typeface="+mn-lt"/>
                <a:cs typeface="+mn-lt"/>
              </a:rPr>
              <a:t>creating</a:t>
            </a:r>
            <a:r>
              <a:rPr lang="pt-BR" sz="2400" dirty="0">
                <a:ea typeface="+mn-lt"/>
                <a:cs typeface="+mn-lt"/>
              </a:rPr>
              <a:t> </a:t>
            </a:r>
            <a:r>
              <a:rPr lang="pt-BR" sz="2400" dirty="0" err="1">
                <a:ea typeface="+mn-lt"/>
                <a:cs typeface="+mn-lt"/>
              </a:rPr>
              <a:t>the</a:t>
            </a:r>
            <a:r>
              <a:rPr lang="pt-BR" sz="2400" dirty="0">
                <a:ea typeface="+mn-lt"/>
                <a:cs typeface="+mn-lt"/>
              </a:rPr>
              <a:t> </a:t>
            </a:r>
            <a:r>
              <a:rPr lang="pt-BR" sz="2400" dirty="0" err="1">
                <a:ea typeface="+mn-lt"/>
                <a:cs typeface="+mn-lt"/>
              </a:rPr>
              <a:t>algorithms</a:t>
            </a:r>
            <a:r>
              <a:rPr lang="pt-BR" sz="2400" dirty="0">
                <a:ea typeface="+mn-lt"/>
                <a:cs typeface="+mn-lt"/>
              </a:rPr>
              <a:t> in </a:t>
            </a:r>
            <a:r>
              <a:rPr lang="pt-BR" sz="2400" dirty="0" err="1">
                <a:ea typeface="+mn-lt"/>
                <a:cs typeface="+mn-lt"/>
              </a:rPr>
              <a:t>my</a:t>
            </a:r>
            <a:r>
              <a:rPr lang="pt-BR" sz="2400" dirty="0">
                <a:ea typeface="+mn-lt"/>
                <a:cs typeface="+mn-lt"/>
              </a:rPr>
              <a:t> GitHub profile.</a:t>
            </a:r>
          </a:p>
          <a:p>
            <a:pPr marL="0" indent="0">
              <a:buNone/>
            </a:pPr>
            <a:endParaRPr lang="pt-BR" sz="2400" dirty="0">
              <a:cs typeface="Calibri" panose="020F0502020204030204"/>
            </a:endParaRPr>
          </a:p>
          <a:p>
            <a:pPr marL="0" indent="0">
              <a:buNone/>
            </a:pPr>
            <a:endParaRPr lang="pt-BR" sz="2400" dirty="0">
              <a:cs typeface="Calibri" panose="020F0502020204030204"/>
            </a:endParaRPr>
          </a:p>
          <a:p>
            <a:pPr>
              <a:lnSpc>
                <a:spcPct val="100000"/>
              </a:lnSpc>
              <a:spcBef>
                <a:spcPts val="1400"/>
              </a:spcBef>
              <a:buFont typeface="Arial,Sans-Serif"/>
              <a:buChar char="•"/>
            </a:pPr>
            <a:r>
              <a:rPr lang="en-US" sz="2400" dirty="0">
                <a:solidFill>
                  <a:schemeClr val="accent3">
                    <a:lumMod val="25000"/>
                  </a:schemeClr>
                </a:solidFill>
                <a:latin typeface="Abadi"/>
                <a:cs typeface="Calibri" panose="020F0502020204030204"/>
              </a:rPr>
              <a:t>GitHub URL of the completed Machine Learning models notebook:</a:t>
            </a:r>
            <a:endParaRPr lang="pt-BR" sz="2400">
              <a:solidFill>
                <a:schemeClr val="accent3">
                  <a:lumMod val="25000"/>
                </a:schemeClr>
              </a:solidFill>
              <a:latin typeface="Abadi"/>
              <a:ea typeface="+mn-lt"/>
              <a:cs typeface="+mn-lt"/>
            </a:endParaRPr>
          </a:p>
          <a:p>
            <a:pPr marL="0" indent="0">
              <a:lnSpc>
                <a:spcPct val="100000"/>
              </a:lnSpc>
              <a:spcBef>
                <a:spcPts val="1400"/>
              </a:spcBef>
              <a:buNone/>
            </a:pPr>
            <a:r>
              <a:rPr lang="pt-BR" sz="2400" dirty="0">
                <a:cs typeface="Calibri"/>
                <a:hlinkClick r:id="rId2"/>
              </a:rPr>
              <a:t>Machine learning process</a:t>
            </a:r>
            <a:endParaRPr lang="pt-BR" sz="2400" dirty="0">
              <a:cs typeface="Calibri"/>
            </a:endParaRPr>
          </a:p>
        </p:txBody>
      </p:sp>
      <p:cxnSp>
        <p:nvCxnSpPr>
          <p:cNvPr id="5" name="Conector de Seta Reta 4">
            <a:extLst>
              <a:ext uri="{FF2B5EF4-FFF2-40B4-BE49-F238E27FC236}">
                <a16:creationId xmlns:a16="http://schemas.microsoft.com/office/drawing/2014/main" id="{7DAF1D77-7741-4EAF-8F50-600227054BC8}"/>
              </a:ext>
            </a:extLst>
          </p:cNvPr>
          <p:cNvCxnSpPr/>
          <p:nvPr/>
        </p:nvCxnSpPr>
        <p:spPr>
          <a:xfrm flipV="1">
            <a:off x="414684" y="161540"/>
            <a:ext cx="10783017" cy="2875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120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863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3266" y="4384221"/>
            <a:ext cx="10418480" cy="2100425"/>
          </a:xfrm>
          <a:prstGeom prst="rect">
            <a:avLst/>
          </a:prstGeom>
        </p:spPr>
        <p:txBody>
          <a:bodyPr lIns="91440" tIns="45720" rIns="91440" bIns="45720" anchor="t">
            <a:normAutofit/>
          </a:bodyPr>
          <a:lstStyle/>
          <a:p>
            <a:pPr>
              <a:buNone/>
            </a:pPr>
            <a:r>
              <a:rPr lang="en-CA" sz="2200" dirty="0">
                <a:ea typeface="+mn-lt"/>
                <a:cs typeface="+mn-lt"/>
              </a:rPr>
              <a:t>Here we clearly see that there is a positive linear correlation between these two variables.</a:t>
            </a:r>
            <a:endParaRPr lang="pt-BR" sz="2200" dirty="0">
              <a:cs typeface="Calibri"/>
            </a:endParaRPr>
          </a:p>
          <a:p>
            <a:pPr>
              <a:buNone/>
            </a:pPr>
            <a:r>
              <a:rPr lang="en-CA" sz="2200" dirty="0">
                <a:ea typeface="+mn-lt"/>
                <a:cs typeface="+mn-lt"/>
              </a:rPr>
              <a:t>In all Launch Sites, the success rate increases as the number of Flights increases.</a:t>
            </a:r>
            <a:endParaRPr lang="en-CA" sz="2200" dirty="0">
              <a:cs typeface="Calibri"/>
            </a:endParaRPr>
          </a:p>
          <a:p>
            <a:pPr>
              <a:buNone/>
            </a:pPr>
            <a:r>
              <a:rPr lang="en-CA" sz="2200" dirty="0">
                <a:ea typeface="+mn-lt"/>
                <a:cs typeface="+mn-lt"/>
              </a:rPr>
              <a:t>We designate yellow for successful missions and blue for failed missions.</a:t>
            </a:r>
            <a:endParaRPr lang="en-CA" sz="2200" dirty="0">
              <a:cs typeface="Calibri"/>
            </a:endParaRPr>
          </a:p>
          <a:p>
            <a:pPr marL="0" indent="0">
              <a:lnSpc>
                <a:spcPct val="100000"/>
              </a:lnSpc>
              <a:spcBef>
                <a:spcPts val="1400"/>
              </a:spcBef>
              <a:buNone/>
            </a:pPr>
            <a:r>
              <a:rPr lang="en-CA" sz="2200" dirty="0">
                <a:ea typeface="+mn-lt"/>
                <a:cs typeface="+mn-lt"/>
              </a:rPr>
              <a:t>See that as the number of flights increases the more yellow dots we have in all de Launch sites. This tells us that they are on the right path and increasingly improving their rockets.</a:t>
            </a:r>
            <a:endParaRPr lang="en-CA"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178F29AF-5CBC-419F-91AF-2820E50E4E12}"/>
              </a:ext>
            </a:extLst>
          </p:cNvPr>
          <p:cNvPicPr>
            <a:picLocks noChangeAspect="1"/>
          </p:cNvPicPr>
          <p:nvPr/>
        </p:nvPicPr>
        <p:blipFill>
          <a:blip r:embed="rId2"/>
          <a:stretch>
            <a:fillRect/>
          </a:stretch>
        </p:blipFill>
        <p:spPr>
          <a:xfrm>
            <a:off x="8628" y="1601478"/>
            <a:ext cx="12189121" cy="247609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2294597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217980" y="6298743"/>
            <a:ext cx="2743200" cy="401638"/>
          </a:xfrm>
        </p:spPr>
        <p:txBody>
          <a:bodyPr/>
          <a:lstStyle/>
          <a:p>
            <a:fld id="{5075537C-CA84-1446-933C-8E9D027F9201}" type="slidenum">
              <a:rPr lang="en-US" smtClean="0"/>
              <a:t>60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7408" y="3924435"/>
            <a:ext cx="11480350" cy="2776419"/>
          </a:xfrm>
          <a:prstGeom prst="rect">
            <a:avLst/>
          </a:prstGeom>
        </p:spPr>
        <p:txBody>
          <a:bodyPr lIns="91440" tIns="45720" rIns="91440" bIns="45720" anchor="t">
            <a:normAutofit/>
          </a:bodyPr>
          <a:lstStyle/>
          <a:p>
            <a:pPr marL="457200" indent="-457200">
              <a:lnSpc>
                <a:spcPct val="100000"/>
              </a:lnSpc>
              <a:spcBef>
                <a:spcPts val="1400"/>
              </a:spcBef>
              <a:buAutoNum type="arabicPeriod"/>
            </a:pPr>
            <a:r>
              <a:rPr lang="en-CA" sz="2100" dirty="0">
                <a:ea typeface="+mn-lt"/>
                <a:cs typeface="+mn-lt"/>
              </a:rPr>
              <a:t>We definitely see that the bigger the Payload Mass the greater the chance of success on the VAFB SLC 4E launch site.</a:t>
            </a:r>
          </a:p>
          <a:p>
            <a:pPr marL="457200" indent="-457200">
              <a:lnSpc>
                <a:spcPct val="100000"/>
              </a:lnSpc>
              <a:spcBef>
                <a:spcPts val="1400"/>
              </a:spcBef>
              <a:buAutoNum type="arabicPeriod"/>
            </a:pPr>
            <a:r>
              <a:rPr lang="en-CA" sz="2100" dirty="0">
                <a:ea typeface="+mn-lt"/>
                <a:cs typeface="+mn-lt"/>
              </a:rPr>
              <a:t>On the launch site KSC LC-39A, we have a Payload Mass fax that did not work, approximately between 5700 Kg and 6400 Kg we have this window with almost 100% failure. Smaller Payload and Bigger Payload than that, we have a very good success rate!</a:t>
            </a:r>
          </a:p>
          <a:p>
            <a:pPr marL="457200" indent="-457200">
              <a:lnSpc>
                <a:spcPct val="100000"/>
              </a:lnSpc>
              <a:spcBef>
                <a:spcPts val="1400"/>
              </a:spcBef>
              <a:buAutoNum type="arabicPeriod"/>
            </a:pPr>
            <a:r>
              <a:rPr lang="en-CA" sz="2100" dirty="0">
                <a:ea typeface="+mn-lt"/>
                <a:cs typeface="+mn-lt"/>
              </a:rPr>
              <a:t>On the CCAFS SLC 40 launch site, we have a lot of variation in the results between 1000kg and 6000kg Payload Mass. But from 6000kg to approximately 16000kg we have a great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m 5" descr="Gráfico, Gráfico de dispersão&#10;&#10;Descrição gerada automaticamente">
            <a:extLst>
              <a:ext uri="{FF2B5EF4-FFF2-40B4-BE49-F238E27FC236}">
                <a16:creationId xmlns:a16="http://schemas.microsoft.com/office/drawing/2014/main" id="{2829ACFD-5021-41DC-A900-19AA4E75A4CF}"/>
              </a:ext>
            </a:extLst>
          </p:cNvPr>
          <p:cNvPicPr>
            <a:picLocks noChangeAspect="1"/>
          </p:cNvPicPr>
          <p:nvPr/>
        </p:nvPicPr>
        <p:blipFill>
          <a:blip r:embed="rId2"/>
          <a:stretch>
            <a:fillRect/>
          </a:stretch>
        </p:blipFill>
        <p:spPr>
          <a:xfrm>
            <a:off x="-5751" y="1285849"/>
            <a:ext cx="12203500" cy="250350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030" y="5575809"/>
            <a:ext cx="10229520" cy="1166156"/>
          </a:xfrm>
          <a:prstGeom prst="rect">
            <a:avLst/>
          </a:prstGeom>
        </p:spPr>
        <p:txBody>
          <a:bodyPr lIns="91440" tIns="45720" rIns="91440" bIns="45720" anchor="t">
            <a:noAutofit/>
          </a:bodyPr>
          <a:lstStyle/>
          <a:p>
            <a:pPr marL="457200" indent="-457200">
              <a:lnSpc>
                <a:spcPct val="100000"/>
              </a:lnSpc>
              <a:spcBef>
                <a:spcPts val="1400"/>
              </a:spcBef>
              <a:buAutoNum type="arabicPeriod"/>
            </a:pPr>
            <a:r>
              <a:rPr lang="en-US" sz="2200" dirty="0">
                <a:ea typeface="+mn-lt"/>
                <a:cs typeface="+mn-lt"/>
              </a:rPr>
              <a:t>We have the ES-L1, GEO, HEO, SSO orbits with 100% success!</a:t>
            </a:r>
            <a:endParaRPr lang="en-US" sz="2200" dirty="0">
              <a:cs typeface="Calibri"/>
            </a:endParaRPr>
          </a:p>
          <a:p>
            <a:pPr marL="457200" indent="-457200">
              <a:lnSpc>
                <a:spcPct val="100000"/>
              </a:lnSpc>
              <a:spcBef>
                <a:spcPts val="1400"/>
              </a:spcBef>
              <a:buAutoNum type="arabicPeriod"/>
            </a:pPr>
            <a:r>
              <a:rPr lang="en-US" sz="2200" dirty="0">
                <a:ea typeface="+mn-lt"/>
                <a:cs typeface="+mn-lt"/>
              </a:rPr>
              <a:t>The worst orbit is the GTO with about 50% success, same as randomness.</a:t>
            </a:r>
            <a:endParaRPr lang="en-US" sz="2200" dirty="0">
              <a:cs typeface="Calibri" panose="020F0502020204030204"/>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98124" y="38049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m 5" descr="Gráfico, Gráfico de barras&#10;&#10;Descrição gerada automaticamente">
            <a:extLst>
              <a:ext uri="{FF2B5EF4-FFF2-40B4-BE49-F238E27FC236}">
                <a16:creationId xmlns:a16="http://schemas.microsoft.com/office/drawing/2014/main" id="{7D23C66D-9B21-4A9C-964C-CE7458A3E266}"/>
              </a:ext>
            </a:extLst>
          </p:cNvPr>
          <p:cNvPicPr>
            <a:picLocks noChangeAspect="1"/>
          </p:cNvPicPr>
          <p:nvPr/>
        </p:nvPicPr>
        <p:blipFill>
          <a:blip r:embed="rId2"/>
          <a:stretch>
            <a:fillRect/>
          </a:stretch>
        </p:blipFill>
        <p:spPr>
          <a:xfrm>
            <a:off x="1978324" y="932210"/>
            <a:ext cx="6883878" cy="454788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1860" y="4341378"/>
            <a:ext cx="10977143" cy="1611853"/>
          </a:xfrm>
          <a:prstGeom prst="rect">
            <a:avLst/>
          </a:prstGeom>
        </p:spPr>
        <p:txBody>
          <a:bodyPr lIns="91440" tIns="45720" rIns="91440" bIns="45720" anchor="t">
            <a:normAutofit/>
          </a:bodyPr>
          <a:lstStyle/>
          <a:p>
            <a:pPr marL="0" indent="0">
              <a:buNone/>
            </a:pPr>
            <a:r>
              <a:rPr lang="en-US" sz="2200" dirty="0">
                <a:ea typeface="+mn-lt"/>
                <a:cs typeface="+mn-lt"/>
              </a:rPr>
              <a:t>For each orbit the success clearly increases with each Flight number.</a:t>
            </a:r>
            <a:endParaRPr lang="pt-BR" sz="2200" dirty="0">
              <a:ea typeface="+mn-lt"/>
              <a:cs typeface="+mn-lt"/>
            </a:endParaRPr>
          </a:p>
          <a:p>
            <a:pPr marL="0" indent="0">
              <a:buNone/>
            </a:pPr>
            <a:r>
              <a:rPr lang="en-US" sz="2200" dirty="0">
                <a:ea typeface="+mn-lt"/>
                <a:cs typeface="+mn-lt"/>
              </a:rPr>
              <a:t>Clearly progress throughout the missions.</a:t>
            </a:r>
            <a:endParaRPr lang="en-US" sz="2200" dirty="0">
              <a:cs typeface="Calibri" panose="020F0502020204030204"/>
            </a:endParaRPr>
          </a:p>
          <a:p>
            <a:pPr marL="0" indent="0">
              <a:lnSpc>
                <a:spcPct val="100000"/>
              </a:lnSpc>
              <a:spcBef>
                <a:spcPts val="1400"/>
              </a:spcBef>
              <a:buNone/>
            </a:pPr>
            <a:r>
              <a:rPr lang="en-US" sz="2200" dirty="0">
                <a:ea typeface="+mn-lt"/>
                <a:cs typeface="+mn-lt"/>
              </a:rPr>
              <a:t>Except for the GTO orbit, which looks completely random.</a:t>
            </a:r>
            <a:endParaRPr lang="en-US" dirty="0">
              <a:cs typeface="Calibri" panose="020F0502020204030204"/>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3E47AB08-A72A-45FE-8F09-4C4278223E1B}"/>
              </a:ext>
            </a:extLst>
          </p:cNvPr>
          <p:cNvPicPr>
            <a:picLocks noChangeAspect="1"/>
          </p:cNvPicPr>
          <p:nvPr/>
        </p:nvPicPr>
        <p:blipFill>
          <a:blip r:embed="rId2"/>
          <a:stretch>
            <a:fillRect/>
          </a:stretch>
        </p:blipFill>
        <p:spPr>
          <a:xfrm>
            <a:off x="-5751" y="1429624"/>
            <a:ext cx="12203501" cy="250350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8691" y="4271514"/>
            <a:ext cx="10991519" cy="2043172"/>
          </a:xfrm>
          <a:prstGeom prst="rect">
            <a:avLst/>
          </a:prstGeom>
        </p:spPr>
        <p:txBody>
          <a:bodyPr lIns="91440" tIns="45720" rIns="91440" bIns="45720" anchor="t">
            <a:normAutofit/>
          </a:bodyPr>
          <a:lstStyle/>
          <a:p>
            <a:r>
              <a:rPr lang="en-US" sz="2200" dirty="0">
                <a:ea typeface="+mn-lt"/>
                <a:cs typeface="+mn-lt"/>
              </a:rPr>
              <a:t>For ES-L1, SSO and HEO orbits, it has a negative linear correlation. In other words, the smaller the Payload Mass, the higher the success rate!</a:t>
            </a:r>
            <a:endParaRPr lang="pt-BR" sz="2200" dirty="0">
              <a:ea typeface="+mn-lt"/>
              <a:cs typeface="+mn-lt"/>
            </a:endParaRPr>
          </a:p>
          <a:p>
            <a:r>
              <a:rPr lang="en-US" sz="2200" dirty="0">
                <a:ea typeface="+mn-lt"/>
                <a:cs typeface="+mn-lt"/>
              </a:rPr>
              <a:t>As for the LEO, ISS, PO and VLEO orbits, we see a positive correlation, where the higher the Payload Mass, the higher the success rate.</a:t>
            </a:r>
          </a:p>
          <a:p>
            <a:pPr>
              <a:lnSpc>
                <a:spcPct val="100000"/>
              </a:lnSpc>
              <a:spcBef>
                <a:spcPts val="1400"/>
              </a:spcBef>
            </a:pPr>
            <a:r>
              <a:rPr lang="en-US" sz="2200" dirty="0">
                <a:ea typeface="+mn-lt"/>
                <a:cs typeface="+mn-lt"/>
              </a:rPr>
              <a:t>The GTO orbit continues in randomness. </a:t>
            </a:r>
            <a:endParaRPr lang="en-US" dirty="0">
              <a:ea typeface="+mn-lt"/>
              <a:cs typeface="+mn-lt"/>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2A3DE770-4852-4E08-AA44-3DEA14513964}"/>
              </a:ext>
            </a:extLst>
          </p:cNvPr>
          <p:cNvPicPr>
            <a:picLocks noChangeAspect="1"/>
          </p:cNvPicPr>
          <p:nvPr/>
        </p:nvPicPr>
        <p:blipFill>
          <a:blip r:embed="rId2"/>
          <a:stretch>
            <a:fillRect/>
          </a:stretch>
        </p:blipFill>
        <p:spPr>
          <a:xfrm>
            <a:off x="-5751" y="1659661"/>
            <a:ext cx="12203501" cy="247475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6917" y="4988360"/>
            <a:ext cx="10775860" cy="1741248"/>
          </a:xfrm>
          <a:prstGeom prst="rect">
            <a:avLst/>
          </a:prstGeom>
        </p:spPr>
        <p:txBody>
          <a:bodyPr lIns="91440" tIns="45720" rIns="91440" bIns="45720" anchor="t">
            <a:normAutofit/>
          </a:bodyPr>
          <a:lstStyle/>
          <a:p>
            <a:pPr>
              <a:buNone/>
            </a:pPr>
            <a:r>
              <a:rPr lang="en-US" sz="2200" dirty="0">
                <a:ea typeface="+mn-lt"/>
                <a:cs typeface="+mn-lt"/>
              </a:rPr>
              <a:t>We could see that progress actually happened in each mission. Here we prove it.</a:t>
            </a:r>
            <a:endParaRPr lang="pt-BR" dirty="0"/>
          </a:p>
          <a:p>
            <a:pPr>
              <a:buNone/>
            </a:pPr>
            <a:r>
              <a:rPr lang="en-US" sz="2200" dirty="0">
                <a:ea typeface="+mn-lt"/>
                <a:cs typeface="+mn-lt"/>
              </a:rPr>
              <a:t>We have a linearly positive relationship between success rate and years.</a:t>
            </a:r>
            <a:endParaRPr lang="en-US" dirty="0"/>
          </a:p>
          <a:p>
            <a:pPr marL="0" indent="0">
              <a:buNone/>
            </a:pPr>
            <a:r>
              <a:rPr lang="en-US" sz="2200" dirty="0">
                <a:ea typeface="+mn-lt"/>
                <a:cs typeface="+mn-lt"/>
              </a:rPr>
              <a:t>Each year the success rate increases. </a:t>
            </a:r>
            <a:endParaRPr lang="en-US" dirty="0">
              <a:ea typeface="+mn-lt"/>
              <a:cs typeface="+mn-lt"/>
            </a:endParaRPr>
          </a:p>
          <a:p>
            <a:pPr marL="0" indent="0">
              <a:buNone/>
            </a:pPr>
            <a:r>
              <a:rPr lang="en-US" sz="2200" dirty="0">
                <a:ea typeface="+mn-lt"/>
                <a:cs typeface="+mn-lt"/>
              </a:rPr>
              <a:t>They are definitely on the right track. But you can always improve, isn't it?</a:t>
            </a:r>
            <a:endParaRPr lang="en-US">
              <a:cs typeface="Calibr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2511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m 5" descr="Gráfico, Gráfico de linhas&#10;&#10;Descrição gerada automaticamente">
            <a:extLst>
              <a:ext uri="{FF2B5EF4-FFF2-40B4-BE49-F238E27FC236}">
                <a16:creationId xmlns:a16="http://schemas.microsoft.com/office/drawing/2014/main" id="{7074F2CE-1DD1-4998-9D7E-EB38F0DD1850}"/>
              </a:ext>
            </a:extLst>
          </p:cNvPr>
          <p:cNvPicPr>
            <a:picLocks noChangeAspect="1"/>
          </p:cNvPicPr>
          <p:nvPr/>
        </p:nvPicPr>
        <p:blipFill>
          <a:blip r:embed="rId2"/>
          <a:stretch>
            <a:fillRect/>
          </a:stretch>
        </p:blipFill>
        <p:spPr>
          <a:xfrm>
            <a:off x="2582173" y="809195"/>
            <a:ext cx="6351916" cy="390251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86719"/>
            <a:ext cx="9745589" cy="1490244"/>
          </a:xfrm>
          <a:prstGeom prst="rect">
            <a:avLst/>
          </a:prstGeom>
        </p:spPr>
        <p:txBody>
          <a:bodyPr lIns="91440" tIns="45720" rIns="91440" bIns="45720" anchor="t">
            <a:normAutofit/>
          </a:bodyPr>
          <a:lstStyle/>
          <a:p>
            <a:pPr marL="0" indent="0">
              <a:lnSpc>
                <a:spcPct val="100000"/>
              </a:lnSpc>
              <a:spcBef>
                <a:spcPts val="1400"/>
              </a:spcBef>
              <a:buNone/>
            </a:pPr>
            <a:r>
              <a:rPr lang="en-US" sz="2400" dirty="0">
                <a:ea typeface="+mn-lt"/>
                <a:cs typeface="+mn-lt"/>
              </a:rPr>
              <a:t>With SQL queries, we were able to know the name of all launch sites used in Falcon 9 rocket missions.</a:t>
            </a:r>
            <a:endParaRPr lang="pt-BR" sz="2400" dirty="0">
              <a:cs typeface="Calibri" panose="020F0502020204030204"/>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m 5" descr="Texto, Tabela&#10;&#10;Descrição gerada automaticamente">
            <a:extLst>
              <a:ext uri="{FF2B5EF4-FFF2-40B4-BE49-F238E27FC236}">
                <a16:creationId xmlns:a16="http://schemas.microsoft.com/office/drawing/2014/main" id="{4BA403E3-B9D6-40A0-901A-9EADBBB537FE}"/>
              </a:ext>
            </a:extLst>
          </p:cNvPr>
          <p:cNvPicPr>
            <a:picLocks noChangeAspect="1"/>
          </p:cNvPicPr>
          <p:nvPr/>
        </p:nvPicPr>
        <p:blipFill>
          <a:blip r:embed="rId2"/>
          <a:stretch>
            <a:fillRect/>
          </a:stretch>
        </p:blipFill>
        <p:spPr>
          <a:xfrm>
            <a:off x="1012436" y="1095015"/>
            <a:ext cx="4401808" cy="344589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61172"/>
            <a:ext cx="9745589" cy="1015791"/>
          </a:xfrm>
          <a:prstGeom prst="rect">
            <a:avLst/>
          </a:prstGeom>
        </p:spPr>
        <p:txBody>
          <a:bodyPr lIns="91440" tIns="45720" rIns="91440" bIns="45720" anchor="t">
            <a:normAutofit/>
          </a:bodyPr>
          <a:lstStyle/>
          <a:p>
            <a:pPr marL="0" indent="0">
              <a:buNone/>
            </a:pPr>
            <a:r>
              <a:rPr lang="en-US" sz="2200" dirty="0">
                <a:ea typeface="+mn-lt"/>
                <a:cs typeface="+mn-lt"/>
              </a:rPr>
              <a:t>Here we look at the first 5 missions through the launch sites starting with "CCA".</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ea typeface="+mn-lt"/>
                <a:cs typeface="+mn-lt"/>
              </a:rPr>
              <a:t>We realized that despite the 5 first missions being successful, the landing was not.</a:t>
            </a:r>
            <a:endParaRPr lang="en-US" dirty="0">
              <a:cs typeface="Calibri" panose="020F0502020204030204"/>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m 5" descr="Tabela&#10;&#10;Descrição gerada automaticamente">
            <a:extLst>
              <a:ext uri="{FF2B5EF4-FFF2-40B4-BE49-F238E27FC236}">
                <a16:creationId xmlns:a16="http://schemas.microsoft.com/office/drawing/2014/main" id="{E69A2DA8-FB1B-40F0-82F2-7EA7EAFF28E3}"/>
              </a:ext>
            </a:extLst>
          </p:cNvPr>
          <p:cNvPicPr>
            <a:picLocks noChangeAspect="1"/>
          </p:cNvPicPr>
          <p:nvPr/>
        </p:nvPicPr>
        <p:blipFill>
          <a:blip r:embed="rId2"/>
          <a:stretch>
            <a:fillRect/>
          </a:stretch>
        </p:blipFill>
        <p:spPr>
          <a:xfrm>
            <a:off x="94891" y="1146384"/>
            <a:ext cx="10521350" cy="371696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7323"/>
            <a:ext cx="9745589" cy="1619640"/>
          </a:xfrm>
          <a:prstGeom prst="rect">
            <a:avLst/>
          </a:prstGeom>
        </p:spPr>
        <p:txBody>
          <a:bodyPr lIns="91440" tIns="45720" rIns="91440" bIns="45720" anchor="t">
            <a:normAutofit/>
          </a:bodyPr>
          <a:lstStyle/>
          <a:p>
            <a:pPr marL="0" indent="0">
              <a:lnSpc>
                <a:spcPct val="100000"/>
              </a:lnSpc>
              <a:spcBef>
                <a:spcPts val="1400"/>
              </a:spcBef>
              <a:buNone/>
            </a:pPr>
            <a:r>
              <a:rPr lang="en-US" sz="2200" dirty="0">
                <a:ea typeface="+mn-lt"/>
                <a:cs typeface="+mn-lt"/>
              </a:rPr>
              <a:t>This is the payload total that NASA boosters loaded on Falcon 9 missions.</a:t>
            </a:r>
          </a:p>
          <a:p>
            <a:pPr marL="0" indent="0">
              <a:lnSpc>
                <a:spcPct val="100000"/>
              </a:lnSpc>
              <a:spcBef>
                <a:spcPts val="1400"/>
              </a:spcBef>
              <a:buNone/>
            </a:pPr>
            <a:r>
              <a:rPr lang="en-US" sz="2200" dirty="0">
                <a:cs typeface="Calibri" panose="020F0502020204030204"/>
              </a:rPr>
              <a:t>45.596 kg!</a:t>
            </a:r>
          </a:p>
          <a:p>
            <a:pPr marL="0" indent="0">
              <a:lnSpc>
                <a:spcPct val="100000"/>
              </a:lnSpc>
              <a:spcBef>
                <a:spcPts val="1400"/>
              </a:spcBef>
              <a:buNone/>
            </a:pPr>
            <a:endParaRPr lang="en-US" sz="2200" dirty="0">
              <a:cs typeface="Calibri" panose="020F0502020204030204"/>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m 5" descr="Diagrama&#10;&#10;Descrição gerada automaticamente">
            <a:extLst>
              <a:ext uri="{FF2B5EF4-FFF2-40B4-BE49-F238E27FC236}">
                <a16:creationId xmlns:a16="http://schemas.microsoft.com/office/drawing/2014/main" id="{360098D4-3726-404D-B1D9-A625177B4D02}"/>
              </a:ext>
            </a:extLst>
          </p:cNvPr>
          <p:cNvPicPr>
            <a:picLocks noChangeAspect="1"/>
          </p:cNvPicPr>
          <p:nvPr/>
        </p:nvPicPr>
        <p:blipFill>
          <a:blip r:embed="rId2"/>
          <a:stretch>
            <a:fillRect/>
          </a:stretch>
        </p:blipFill>
        <p:spPr>
          <a:xfrm>
            <a:off x="3052134" y="1188917"/>
            <a:ext cx="4146789" cy="278363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482" y="4672342"/>
            <a:ext cx="9745589" cy="1993452"/>
          </a:xfrm>
          <a:prstGeom prst="rect">
            <a:avLst/>
          </a:prstGeom>
        </p:spPr>
        <p:txBody>
          <a:bodyPr lIns="91440" tIns="45720" rIns="91440" bIns="45720" anchor="t">
            <a:normAutofit/>
          </a:bodyPr>
          <a:lstStyle/>
          <a:p>
            <a:pPr marL="0" indent="0">
              <a:lnSpc>
                <a:spcPct val="100000"/>
              </a:lnSpc>
              <a:spcBef>
                <a:spcPts val="1400"/>
              </a:spcBef>
              <a:buNone/>
            </a:pPr>
            <a:r>
              <a:rPr lang="en-US" sz="2400" dirty="0">
                <a:ea typeface="+mn-lt"/>
                <a:cs typeface="+mn-lt"/>
              </a:rPr>
              <a:t>This is the total average Payload that the F9 v1.1 version boosters have carried.</a:t>
            </a:r>
            <a:endParaRPr lang="pt-BR" sz="2400" dirty="0">
              <a:ea typeface="+mn-lt"/>
              <a:cs typeface="+mn-lt"/>
            </a:endParaRPr>
          </a:p>
          <a:p>
            <a:pPr marL="0" indent="0">
              <a:lnSpc>
                <a:spcPct val="100000"/>
              </a:lnSpc>
              <a:spcBef>
                <a:spcPts val="1400"/>
              </a:spcBef>
              <a:buNone/>
            </a:pPr>
            <a:r>
              <a:rPr lang="en-US" sz="2400" dirty="0">
                <a:cs typeface="Calibri"/>
              </a:rPr>
              <a:t>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m 5">
            <a:extLst>
              <a:ext uri="{FF2B5EF4-FFF2-40B4-BE49-F238E27FC236}">
                <a16:creationId xmlns:a16="http://schemas.microsoft.com/office/drawing/2014/main" id="{3C37B569-E42F-4883-B2B1-C201F028F193}"/>
              </a:ext>
            </a:extLst>
          </p:cNvPr>
          <p:cNvPicPr>
            <a:picLocks noChangeAspect="1"/>
          </p:cNvPicPr>
          <p:nvPr/>
        </p:nvPicPr>
        <p:blipFill>
          <a:blip r:embed="rId2"/>
          <a:stretch>
            <a:fillRect/>
          </a:stretch>
        </p:blipFill>
        <p:spPr>
          <a:xfrm>
            <a:off x="2287348" y="1480508"/>
            <a:ext cx="6654020" cy="220045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01972" y="4657964"/>
            <a:ext cx="9745589" cy="1360848"/>
          </a:xfrm>
          <a:prstGeom prst="rect">
            <a:avLst/>
          </a:prstGeom>
        </p:spPr>
        <p:txBody>
          <a:bodyPr lIns="91440" tIns="45720" rIns="91440" bIns="45720" anchor="t">
            <a:normAutofit/>
          </a:bodyPr>
          <a:lstStyle/>
          <a:p>
            <a:pPr marL="0" indent="0">
              <a:lnSpc>
                <a:spcPct val="100000"/>
              </a:lnSpc>
              <a:spcBef>
                <a:spcPts val="1400"/>
              </a:spcBef>
              <a:buNone/>
            </a:pPr>
            <a:r>
              <a:rPr lang="en-US" sz="2400" dirty="0"/>
              <a:t>The date when the first successful landing outcome in ground pad was achieved.</a:t>
            </a:r>
            <a:endParaRPr lang="en-US" sz="2400" dirty="0" err="1">
              <a:solidFill>
                <a:schemeClr val="accent3">
                  <a:lumMod val="25000"/>
                </a:schemeClr>
              </a:solidFill>
              <a:cs typeface="Calibri" panose="020F050202020403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m 5">
            <a:extLst>
              <a:ext uri="{FF2B5EF4-FFF2-40B4-BE49-F238E27FC236}">
                <a16:creationId xmlns:a16="http://schemas.microsoft.com/office/drawing/2014/main" id="{AEB4CCFC-B880-4FE4-9E46-B3055E1AA9C8}"/>
              </a:ext>
            </a:extLst>
          </p:cNvPr>
          <p:cNvPicPr>
            <a:picLocks noChangeAspect="1"/>
          </p:cNvPicPr>
          <p:nvPr/>
        </p:nvPicPr>
        <p:blipFill>
          <a:blip r:embed="rId2"/>
          <a:stretch>
            <a:fillRect/>
          </a:stretch>
        </p:blipFill>
        <p:spPr>
          <a:xfrm>
            <a:off x="2425640" y="1610174"/>
            <a:ext cx="4896568" cy="207051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pt-BR"/>
          </a:p>
          <a:p>
            <a:pPr>
              <a:lnSpc>
                <a:spcPct val="120000"/>
              </a:lnSpc>
              <a:spcBef>
                <a:spcPts val="1400"/>
              </a:spcBef>
            </a:pPr>
            <a:r>
              <a:rPr lang="en-US" sz="8800" dirty="0">
                <a:solidFill>
                  <a:schemeClr val="accent3">
                    <a:lumMod val="25000"/>
                  </a:schemeClr>
                </a:solidFill>
                <a:latin typeface="Abadi"/>
              </a:rPr>
              <a:t>Data collection methodology:</a:t>
            </a:r>
            <a:endParaRPr lang="en-US" dirty="0">
              <a:solidFill>
                <a:schemeClr val="accent3">
                  <a:lumMod val="25000"/>
                </a:schemeClr>
              </a:solidFill>
            </a:endParaRPr>
          </a:p>
          <a:p>
            <a:pPr>
              <a:buNone/>
            </a:pPr>
            <a:r>
              <a:rPr lang="en-US" sz="7200" dirty="0">
                <a:solidFill>
                  <a:schemeClr val="tx1"/>
                </a:solidFill>
                <a:latin typeface="IBM Plex Mono Text"/>
              </a:rPr>
              <a:t>SpaceX has an API that provides data from different areas. We collected data from the Falcon rockets, which is our focus on this project.</a:t>
            </a:r>
            <a:endParaRPr lang="en-US" sz="7200" dirty="0">
              <a:solidFill>
                <a:schemeClr val="tx1"/>
              </a:solidFill>
            </a:endParaRPr>
          </a:p>
          <a:p>
            <a:pPr>
              <a:buNone/>
            </a:pPr>
            <a:r>
              <a:rPr lang="en-US" sz="7200" dirty="0">
                <a:solidFill>
                  <a:schemeClr val="tx1"/>
                </a:solidFill>
                <a:latin typeface="IBM Plex Mono Text"/>
              </a:rPr>
              <a:t>Through Python's Requests library, we make a request to receive the data. We transform the received data into a </a:t>
            </a:r>
            <a:r>
              <a:rPr lang="en-US" sz="7200" dirty="0" err="1">
                <a:solidFill>
                  <a:schemeClr val="tx1"/>
                </a:solidFill>
                <a:latin typeface="IBM Plex Mono Text"/>
              </a:rPr>
              <a:t>dataframe</a:t>
            </a:r>
            <a:r>
              <a:rPr lang="en-US" sz="7200" dirty="0">
                <a:solidFill>
                  <a:schemeClr val="tx1"/>
                </a:solidFill>
                <a:latin typeface="IBM Plex Mono Text"/>
              </a:rPr>
              <a:t> through the pandas library.</a:t>
            </a:r>
            <a:endParaRPr lang="en-US" dirty="0">
              <a:solidFill>
                <a:schemeClr val="tx1"/>
              </a:solidFill>
            </a:endParaRPr>
          </a:p>
          <a:p>
            <a:pPr>
              <a:buNone/>
            </a:pPr>
            <a:r>
              <a:rPr lang="en-US" sz="7200" dirty="0">
                <a:solidFill>
                  <a:schemeClr val="tx1"/>
                </a:solidFill>
                <a:latin typeface="IBM Plex Mono Text"/>
              </a:rPr>
              <a:t>The result is a dataset with several records and each one containing the following </a:t>
            </a:r>
            <a:r>
              <a:rPr lang="en-US" sz="7200" dirty="0" err="1">
                <a:solidFill>
                  <a:schemeClr val="tx1"/>
                </a:solidFill>
                <a:latin typeface="IBM Plex Mono Text"/>
              </a:rPr>
              <a:t>informations</a:t>
            </a:r>
            <a:r>
              <a:rPr lang="en-US" sz="7200" dirty="0">
                <a:solidFill>
                  <a:schemeClr val="tx1"/>
                </a:solidFill>
                <a:latin typeface="IBM Plex Mono Text"/>
              </a:rPr>
              <a:t> about the mission:</a:t>
            </a:r>
            <a:endParaRPr lang="en-US" dirty="0">
              <a:solidFill>
                <a:schemeClr val="tx1"/>
              </a:solidFill>
            </a:endParaRPr>
          </a:p>
          <a:p>
            <a:pPr>
              <a:buNone/>
            </a:pPr>
            <a:r>
              <a:rPr lang="en-US" sz="6400" dirty="0">
                <a:solidFill>
                  <a:schemeClr val="accent1">
                    <a:lumMod val="75000"/>
                  </a:schemeClr>
                </a:solidFill>
                <a:latin typeface="Abadi"/>
              </a:rPr>
              <a:t>Flight Number, Date, Booster Version, Payload Mass, Orbit, Launch Site, Outcome, Flights, Grid Fins, Reused, Legs, Landing Pad, Block, Reused Count, Serial, Longitude and Latitude</a:t>
            </a:r>
            <a:r>
              <a:rPr lang="en-US" sz="7200" dirty="0">
                <a:solidFill>
                  <a:schemeClr val="accent1">
                    <a:lumMod val="75000"/>
                  </a:schemeClr>
                </a:solidFill>
                <a:latin typeface="IBM Plex Mono Text"/>
              </a:rPr>
              <a:t>.</a:t>
            </a:r>
            <a:endParaRPr lang="en-US" dirty="0">
              <a:solidFill>
                <a:schemeClr val="accent1">
                  <a:lumMod val="75000"/>
                </a:schemeClr>
              </a:solidFill>
            </a:endParaRPr>
          </a:p>
          <a:p>
            <a:pPr>
              <a:lnSpc>
                <a:spcPct val="120000"/>
              </a:lnSpc>
              <a:spcBef>
                <a:spcPts val="1400"/>
              </a:spcBef>
            </a:pPr>
            <a:r>
              <a:rPr lang="en-US" sz="8800" dirty="0">
                <a:solidFill>
                  <a:schemeClr val="accent3">
                    <a:lumMod val="25000"/>
                  </a:schemeClr>
                </a:solidFill>
                <a:latin typeface="Abadi"/>
              </a:rPr>
              <a:t>Data Wrangling:</a:t>
            </a:r>
          </a:p>
          <a:p>
            <a:pPr marL="0" indent="0">
              <a:buNone/>
            </a:pPr>
            <a:r>
              <a:rPr lang="en-US" sz="7200" dirty="0">
                <a:solidFill>
                  <a:schemeClr val="tx1"/>
                </a:solidFill>
                <a:latin typeface="IBM Plex Mono Text"/>
              </a:rPr>
              <a:t>In this step we start cleaning the dataset, and doing pre analysis.</a:t>
            </a:r>
            <a:endParaRPr lang="en-US" sz="7200" dirty="0">
              <a:solidFill>
                <a:schemeClr val="tx1"/>
              </a:solidFill>
              <a:latin typeface="Abadi"/>
            </a:endParaRPr>
          </a:p>
          <a:p>
            <a:pPr marL="0" indent="0">
              <a:lnSpc>
                <a:spcPct val="120000"/>
              </a:lnSpc>
              <a:spcBef>
                <a:spcPts val="1400"/>
              </a:spcBef>
              <a:buNone/>
            </a:pPr>
            <a:r>
              <a:rPr lang="en-US" sz="7200" dirty="0">
                <a:solidFill>
                  <a:schemeClr val="tx1"/>
                </a:solidFill>
                <a:latin typeface="IBM Plex Mono Text"/>
              </a:rPr>
              <a:t>First we remove the date of the missions from the dataset as it is irrelevant to our purpose and w</a:t>
            </a:r>
            <a:r>
              <a:rPr lang="en" sz="7200" dirty="0" err="1">
                <a:solidFill>
                  <a:schemeClr val="tx1"/>
                </a:solidFill>
                <a:latin typeface="IBM Plex Mono Text"/>
              </a:rPr>
              <a:t>e</a:t>
            </a:r>
            <a:r>
              <a:rPr lang="en" sz="7200" dirty="0">
                <a:solidFill>
                  <a:schemeClr val="tx1"/>
                </a:solidFill>
                <a:latin typeface="IBM Plex Mono Text"/>
              </a:rPr>
              <a:t> also handle null values, that is, records with blank information.</a:t>
            </a:r>
            <a:endParaRPr lang="en-US" sz="7200">
              <a:solidFill>
                <a:schemeClr val="tx1"/>
              </a:solidFill>
              <a:latin typeface="IBM Plex Mono Text"/>
            </a:endParaRPr>
          </a:p>
          <a:p>
            <a:pPr marL="0" indent="0">
              <a:lnSpc>
                <a:spcPct val="120000"/>
              </a:lnSpc>
              <a:spcBef>
                <a:spcPts val="1400"/>
              </a:spcBef>
              <a:buNone/>
            </a:pPr>
            <a:endParaRPr lang="en-US" sz="8800" dirty="0">
              <a:solidFill>
                <a:schemeClr val="accent3">
                  <a:lumMod val="25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70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97512"/>
            <a:ext cx="4124042" cy="2367263"/>
          </a:xfrm>
          <a:prstGeom prst="rect">
            <a:avLst/>
          </a:prstGeom>
        </p:spPr>
        <p:txBody>
          <a:bodyPr lIns="91440" tIns="45720" rIns="91440" bIns="45720" anchor="t">
            <a:noAutofit/>
          </a:bodyPr>
          <a:lstStyle/>
          <a:p>
            <a:pPr marL="0" indent="0">
              <a:lnSpc>
                <a:spcPct val="100000"/>
              </a:lnSpc>
              <a:spcBef>
                <a:spcPts val="1400"/>
              </a:spcBef>
              <a:buNone/>
            </a:pPr>
            <a:r>
              <a:rPr lang="en-US" sz="2400" dirty="0">
                <a:ea typeface="+mn-lt"/>
                <a:cs typeface="+mn-lt"/>
              </a:rPr>
              <a:t>The names of the boosters which have success in drone ship and have Payload mass greater than 4000 but less than 6000.</a:t>
            </a:r>
            <a:endParaRPr lang="pt-BR" sz="2400" dirty="0">
              <a:ea typeface="+mn-lt"/>
              <a:cs typeface="+mn-lt"/>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26237" y="279858"/>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m 2">
            <a:extLst>
              <a:ext uri="{FF2B5EF4-FFF2-40B4-BE49-F238E27FC236}">
                <a16:creationId xmlns:a16="http://schemas.microsoft.com/office/drawing/2014/main" id="{01B5C16B-FFDA-4A54-9382-40F79BAA714B}"/>
              </a:ext>
            </a:extLst>
          </p:cNvPr>
          <p:cNvPicPr>
            <a:picLocks noChangeAspect="1"/>
          </p:cNvPicPr>
          <p:nvPr/>
        </p:nvPicPr>
        <p:blipFill>
          <a:blip r:embed="rId2"/>
          <a:stretch>
            <a:fillRect/>
          </a:stretch>
        </p:blipFill>
        <p:spPr>
          <a:xfrm>
            <a:off x="5887815" y="782128"/>
            <a:ext cx="2026633" cy="581132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71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897" y="4614832"/>
            <a:ext cx="9745589" cy="1073301"/>
          </a:xfrm>
          <a:prstGeom prst="rect">
            <a:avLst/>
          </a:prstGeom>
        </p:spPr>
        <p:txBody>
          <a:bodyPr lIns="91440" tIns="45720" rIns="91440" bIns="45720" anchor="t">
            <a:noAutofit/>
          </a:bodyPr>
          <a:lstStyle/>
          <a:p>
            <a:pPr>
              <a:buNone/>
            </a:pPr>
            <a:r>
              <a:rPr lang="en-US" sz="2400" dirty="0">
                <a:ea typeface="+mn-lt"/>
                <a:cs typeface="+mn-lt"/>
              </a:rPr>
              <a:t>Here is the result of missions with Falcon 9 rockets.</a:t>
            </a:r>
            <a:endParaRPr lang="pt-BR" sz="2400">
              <a:cs typeface="Calibri"/>
            </a:endParaRPr>
          </a:p>
          <a:p>
            <a:pPr>
              <a:buNone/>
            </a:pPr>
            <a:r>
              <a:rPr lang="en-US" sz="2400" dirty="0">
                <a:ea typeface="+mn-lt"/>
                <a:cs typeface="+mn-lt"/>
              </a:rPr>
              <a:t>Note that it is not the landing that is at issue, but the mission.</a:t>
            </a:r>
            <a:endParaRPr lang="en-US" sz="2400">
              <a:cs typeface="Calibri"/>
            </a:endParaRPr>
          </a:p>
          <a:p>
            <a:pPr marL="0" indent="0">
              <a:lnSpc>
                <a:spcPct val="100000"/>
              </a:lnSpc>
              <a:spcBef>
                <a:spcPts val="1400"/>
              </a:spcBef>
              <a:buNone/>
            </a:pPr>
            <a:r>
              <a:rPr lang="en-US" sz="2400" dirty="0">
                <a:ea typeface="+mn-lt"/>
                <a:cs typeface="+mn-lt"/>
              </a:rPr>
              <a:t>Only one mission failed.</a:t>
            </a:r>
            <a:endParaRPr lang="en-US" sz="2400"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m 5" descr="Interface gráfica do usuário, Aplicativo, Teams&#10;&#10;Descrição gerada automaticamente">
            <a:extLst>
              <a:ext uri="{FF2B5EF4-FFF2-40B4-BE49-F238E27FC236}">
                <a16:creationId xmlns:a16="http://schemas.microsoft.com/office/drawing/2014/main" id="{1F315876-81F4-487F-8E15-8A12E1EA221E}"/>
              </a:ext>
            </a:extLst>
          </p:cNvPr>
          <p:cNvPicPr>
            <a:picLocks noChangeAspect="1"/>
          </p:cNvPicPr>
          <p:nvPr/>
        </p:nvPicPr>
        <p:blipFill>
          <a:blip r:embed="rId2"/>
          <a:stretch>
            <a:fillRect/>
          </a:stretch>
        </p:blipFill>
        <p:spPr>
          <a:xfrm>
            <a:off x="1561381" y="1427720"/>
            <a:ext cx="7875916" cy="276610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72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911889"/>
            <a:ext cx="3735854" cy="4265074"/>
          </a:xfrm>
          <a:prstGeom prst="rect">
            <a:avLst/>
          </a:prstGeom>
        </p:spPr>
        <p:txBody>
          <a:bodyPr lIns="91440" tIns="45720" rIns="91440" bIns="45720" anchor="t">
            <a:normAutofit/>
          </a:bodyPr>
          <a:lstStyle/>
          <a:p>
            <a:pPr>
              <a:buNone/>
            </a:pPr>
            <a:r>
              <a:rPr lang="en-US" sz="2400" dirty="0">
                <a:ea typeface="+mn-lt"/>
                <a:cs typeface="+mn-lt"/>
              </a:rPr>
              <a:t>This is the list of booster versions that carried the biggest Payload Mass.</a:t>
            </a:r>
            <a:endParaRPr lang="pt-BR" sz="2400" dirty="0">
              <a:cs typeface="Calibri"/>
            </a:endParaRPr>
          </a:p>
          <a:p>
            <a:pPr marL="0" indent="0">
              <a:lnSpc>
                <a:spcPct val="100000"/>
              </a:lnSpc>
              <a:spcBef>
                <a:spcPts val="1400"/>
              </a:spcBef>
              <a:buNone/>
            </a:pPr>
            <a:r>
              <a:rPr lang="en-US" sz="2400" dirty="0">
                <a:ea typeface="+mn-lt"/>
                <a:cs typeface="+mn-lt"/>
              </a:rPr>
              <a:t>No Booster Versions have carried more than this value of 15.600Kg.</a:t>
            </a:r>
            <a:endParaRPr lang="en-US" sz="2400"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m 5" descr="Tabela&#10;&#10;Descrição gerada automaticamente">
            <a:extLst>
              <a:ext uri="{FF2B5EF4-FFF2-40B4-BE49-F238E27FC236}">
                <a16:creationId xmlns:a16="http://schemas.microsoft.com/office/drawing/2014/main" id="{B9C2A02F-04AB-406E-9702-9C2CC2EE0008}"/>
              </a:ext>
            </a:extLst>
          </p:cNvPr>
          <p:cNvPicPr>
            <a:picLocks noChangeAspect="1"/>
          </p:cNvPicPr>
          <p:nvPr/>
        </p:nvPicPr>
        <p:blipFill>
          <a:blip r:embed="rId2"/>
          <a:stretch>
            <a:fillRect/>
          </a:stretch>
        </p:blipFill>
        <p:spPr>
          <a:xfrm>
            <a:off x="4882551" y="1338624"/>
            <a:ext cx="5216105" cy="498588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73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12267"/>
            <a:ext cx="9745589" cy="1964696"/>
          </a:xfrm>
          <a:prstGeom prst="rect">
            <a:avLst/>
          </a:prstGeom>
        </p:spPr>
        <p:txBody>
          <a:bodyPr lIns="91440" tIns="45720" rIns="91440" bIns="45720" anchor="t">
            <a:normAutofit/>
          </a:bodyPr>
          <a:lstStyle/>
          <a:p>
            <a:pPr marL="0" indent="0">
              <a:lnSpc>
                <a:spcPct val="100000"/>
              </a:lnSpc>
              <a:spcBef>
                <a:spcPts val="1400"/>
              </a:spcBef>
              <a:buNone/>
            </a:pPr>
            <a:r>
              <a:rPr lang="en-US" sz="2400" dirty="0">
                <a:ea typeface="+mn-lt"/>
                <a:cs typeface="+mn-lt"/>
              </a:rPr>
              <a:t>These are the missions that failed to land in 2015.</a:t>
            </a:r>
            <a:endParaRPr lang="pt-BR" sz="2400"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m 5" descr="Interface gráfica do usuário, Texto, Aplicativo&#10;&#10;Descrição gerada automaticamente">
            <a:extLst>
              <a:ext uri="{FF2B5EF4-FFF2-40B4-BE49-F238E27FC236}">
                <a16:creationId xmlns:a16="http://schemas.microsoft.com/office/drawing/2014/main" id="{7686A9DD-8DFE-48DA-B87F-02DD604AEB66}"/>
              </a:ext>
            </a:extLst>
          </p:cNvPr>
          <p:cNvPicPr>
            <a:picLocks noChangeAspect="1"/>
          </p:cNvPicPr>
          <p:nvPr/>
        </p:nvPicPr>
        <p:blipFill>
          <a:blip r:embed="rId2"/>
          <a:stretch>
            <a:fillRect/>
          </a:stretch>
        </p:blipFill>
        <p:spPr>
          <a:xfrm>
            <a:off x="770626" y="1427872"/>
            <a:ext cx="9241765" cy="21907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74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897" y="1710606"/>
            <a:ext cx="5001061" cy="2065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Here is  the count of landing outcomes between the date 2010-06-04 and 2017-03-20, in descending order.</a:t>
            </a:r>
            <a:endParaRPr lang="pt-BR"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m 5" descr="Interface gráfica do usuário, Texto, Aplicativo&#10;&#10;Descrição gerada automaticamente">
            <a:extLst>
              <a:ext uri="{FF2B5EF4-FFF2-40B4-BE49-F238E27FC236}">
                <a16:creationId xmlns:a16="http://schemas.microsoft.com/office/drawing/2014/main" id="{649CCA63-9F75-4256-ACF9-57BDFAE84F4B}"/>
              </a:ext>
            </a:extLst>
          </p:cNvPr>
          <p:cNvPicPr>
            <a:picLocks noChangeAspect="1"/>
          </p:cNvPicPr>
          <p:nvPr/>
        </p:nvPicPr>
        <p:blipFill>
          <a:blip r:embed="rId2"/>
          <a:stretch>
            <a:fillRect/>
          </a:stretch>
        </p:blipFill>
        <p:spPr>
          <a:xfrm>
            <a:off x="5408672" y="1460919"/>
            <a:ext cx="5026503" cy="422370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043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8048" y="1710607"/>
            <a:ext cx="2887589" cy="4466356"/>
          </a:xfrm>
          <a:prstGeom prst="rect">
            <a:avLst/>
          </a:prstGeom>
        </p:spPr>
        <p:txBody>
          <a:bodyPr lIns="91440" tIns="45720" rIns="91440" bIns="45720" anchor="t">
            <a:normAutofit/>
          </a:bodyPr>
          <a:lstStyle/>
          <a:p>
            <a:pPr>
              <a:buNone/>
            </a:pPr>
            <a:r>
              <a:rPr lang="en-US" sz="2200" dirty="0">
                <a:ea typeface="+mn-lt"/>
                <a:cs typeface="+mn-lt"/>
              </a:rPr>
              <a:t>Here we see the Launch sites marked.</a:t>
            </a:r>
            <a:endParaRPr lang="pt-BR" dirty="0"/>
          </a:p>
          <a:p>
            <a:pPr>
              <a:buNone/>
            </a:pPr>
            <a:r>
              <a:rPr lang="en-US" sz="2200" dirty="0">
                <a:ea typeface="+mn-lt"/>
                <a:cs typeface="+mn-lt"/>
              </a:rPr>
              <a:t>Two of them in the state of Florida, and one in the state of California.</a:t>
            </a:r>
            <a:endParaRPr lang="en-US" dirty="0"/>
          </a:p>
          <a:p>
            <a:pPr marL="0" indent="0">
              <a:lnSpc>
                <a:spcPct val="100000"/>
              </a:lnSpc>
              <a:spcBef>
                <a:spcPts val="1400"/>
              </a:spcBef>
              <a:buNone/>
            </a:pPr>
            <a:r>
              <a:rPr lang="en-US" sz="2200" dirty="0">
                <a:ea typeface="+mn-lt"/>
                <a:cs typeface="+mn-lt"/>
              </a:rPr>
              <a:t>We could already see that they are near the coast.</a:t>
            </a:r>
            <a:endParaRPr lang="en-US" dirty="0"/>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Launch Sites</a:t>
            </a:r>
          </a:p>
        </p:txBody>
      </p:sp>
      <p:pic>
        <p:nvPicPr>
          <p:cNvPr id="6" name="Imagem 6" descr="Mapa&#10;&#10;Descrição gerada automaticamente">
            <a:extLst>
              <a:ext uri="{FF2B5EF4-FFF2-40B4-BE49-F238E27FC236}">
                <a16:creationId xmlns:a16="http://schemas.microsoft.com/office/drawing/2014/main" id="{9C15B412-5A25-4089-A542-4651BF0FE1CC}"/>
              </a:ext>
            </a:extLst>
          </p:cNvPr>
          <p:cNvPicPr>
            <a:picLocks noChangeAspect="1"/>
          </p:cNvPicPr>
          <p:nvPr/>
        </p:nvPicPr>
        <p:blipFill>
          <a:blip r:embed="rId2"/>
          <a:stretch>
            <a:fillRect/>
          </a:stretch>
        </p:blipFill>
        <p:spPr>
          <a:xfrm>
            <a:off x="3487947" y="1173877"/>
            <a:ext cx="7990935" cy="485530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52425" y="1236153"/>
            <a:ext cx="2815704" cy="489767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Here we put clusters on each of the launch sites containing the number of missions on each of them.</a:t>
            </a: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The launch site in </a:t>
            </a:r>
            <a:r>
              <a:rPr lang="en-US" sz="2200" dirty="0" err="1">
                <a:ea typeface="+mn-lt"/>
                <a:cs typeface="+mn-lt"/>
              </a:rPr>
              <a:t>california</a:t>
            </a:r>
            <a:r>
              <a:rPr lang="en-US" sz="2200" dirty="0">
                <a:ea typeface="+mn-lt"/>
                <a:cs typeface="+mn-lt"/>
              </a:rPr>
              <a:t> has the fewest missions.</a:t>
            </a:r>
            <a:endParaRPr lang="en-US" sz="2200" dirty="0">
              <a:solidFill>
                <a:srgbClr val="000000"/>
              </a:solidFill>
              <a:cs typeface="Calibri"/>
            </a:endParaRPr>
          </a:p>
          <a:p>
            <a:pPr>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41898" y="279858"/>
            <a:ext cx="10515600" cy="9516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Folium Map with Clusters of the missions.</a:t>
            </a:r>
            <a:endParaRPr lang="en-US" sz="3600" dirty="0">
              <a:latin typeface="Abadi"/>
            </a:endParaRPr>
          </a:p>
          <a:p>
            <a:endParaRPr lang="en-US" dirty="0">
              <a:solidFill>
                <a:srgbClr val="0B49CB"/>
              </a:solidFill>
              <a:latin typeface="Abadi"/>
            </a:endParaRPr>
          </a:p>
        </p:txBody>
      </p:sp>
      <p:pic>
        <p:nvPicPr>
          <p:cNvPr id="2" name="Imagem 3" descr="Mapa&#10;&#10;Descrição gerada automaticamente">
            <a:extLst>
              <a:ext uri="{FF2B5EF4-FFF2-40B4-BE49-F238E27FC236}">
                <a16:creationId xmlns:a16="http://schemas.microsoft.com/office/drawing/2014/main" id="{4CE951B7-0594-465F-973E-3EAFA8D874FF}"/>
              </a:ext>
            </a:extLst>
          </p:cNvPr>
          <p:cNvPicPr>
            <a:picLocks noChangeAspect="1"/>
          </p:cNvPicPr>
          <p:nvPr/>
        </p:nvPicPr>
        <p:blipFill>
          <a:blip r:embed="rId2"/>
          <a:stretch>
            <a:fillRect/>
          </a:stretch>
        </p:blipFill>
        <p:spPr>
          <a:xfrm>
            <a:off x="3430438" y="1152265"/>
            <a:ext cx="8436633" cy="410777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81180" y="1431895"/>
            <a:ext cx="2473073" cy="4587995"/>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Missions where the landing was successful are colored green, missions where the landing was a failure are colored red.</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missions number colored</a:t>
            </a:r>
          </a:p>
        </p:txBody>
      </p:sp>
      <p:pic>
        <p:nvPicPr>
          <p:cNvPr id="2" name="Imagem 3" descr="Diagrama&#10;&#10;Descrição gerada automaticamente">
            <a:extLst>
              <a:ext uri="{FF2B5EF4-FFF2-40B4-BE49-F238E27FC236}">
                <a16:creationId xmlns:a16="http://schemas.microsoft.com/office/drawing/2014/main" id="{74477CDF-DB50-42A2-93F5-28D89E3CCC3D}"/>
              </a:ext>
            </a:extLst>
          </p:cNvPr>
          <p:cNvPicPr>
            <a:picLocks noChangeAspect="1"/>
          </p:cNvPicPr>
          <p:nvPr/>
        </p:nvPicPr>
        <p:blipFill>
          <a:blip r:embed="rId2"/>
          <a:stretch>
            <a:fillRect/>
          </a:stretch>
        </p:blipFill>
        <p:spPr>
          <a:xfrm>
            <a:off x="3358551" y="1218488"/>
            <a:ext cx="8422256" cy="469419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903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34A03E4-C657-468B-A0EC-9E1BD2253006}"/>
              </a:ext>
            </a:extLst>
          </p:cNvPr>
          <p:cNvSpPr>
            <a:spLocks noGrp="1"/>
          </p:cNvSpPr>
          <p:nvPr>
            <p:ph idx="1"/>
          </p:nvPr>
        </p:nvSpPr>
        <p:spPr>
          <a:xfrm>
            <a:off x="391511" y="485557"/>
            <a:ext cx="10962289" cy="6019854"/>
          </a:xfrm>
        </p:spPr>
        <p:txBody>
          <a:bodyPr lIns="91440" tIns="45720" rIns="91440" bIns="45720" anchor="t"/>
          <a:lstStyle/>
          <a:p>
            <a:pPr marL="0" indent="0">
              <a:lnSpc>
                <a:spcPct val="120000"/>
              </a:lnSpc>
              <a:spcBef>
                <a:spcPts val="1400"/>
              </a:spcBef>
              <a:buNone/>
            </a:pPr>
            <a:r>
              <a:rPr lang="en" sz="2000" dirty="0">
                <a:latin typeface="IBM Plex Mono Text"/>
                <a:ea typeface="+mn-lt"/>
                <a:cs typeface="+mn-lt"/>
              </a:rPr>
              <a:t>Finally we created a new column called 'Class' that summarizes the outcomes to 1 or 0, with 1 being for success and 0 for landing failure.
With that we were able to calculate the average of the results and we saw that the average of overall success in the landing outcomes is 66%.</a:t>
            </a:r>
            <a:endParaRPr lang="en-US" sz="2000" dirty="0">
              <a:latin typeface="IBM Plex Mono Text"/>
              <a:ea typeface="+mn-lt"/>
              <a:cs typeface="+mn-lt"/>
            </a:endParaRPr>
          </a:p>
          <a:p>
            <a:pPr>
              <a:lnSpc>
                <a:spcPct val="120000"/>
              </a:lnSpc>
              <a:spcBef>
                <a:spcPts val="1400"/>
              </a:spcBef>
            </a:pPr>
            <a:r>
              <a:rPr lang="en-US" sz="2400" dirty="0">
                <a:solidFill>
                  <a:schemeClr val="accent3">
                    <a:lumMod val="25000"/>
                  </a:schemeClr>
                </a:solidFill>
                <a:latin typeface="Abadi"/>
                <a:ea typeface="+mn-lt"/>
                <a:cs typeface="+mn-lt"/>
              </a:rPr>
              <a:t>Exploratory Data Analysis (EDA) using visualization and SQL:</a:t>
            </a:r>
          </a:p>
          <a:p>
            <a:pPr marL="0" indent="0">
              <a:lnSpc>
                <a:spcPct val="120000"/>
              </a:lnSpc>
              <a:spcBef>
                <a:spcPts val="1400"/>
              </a:spcBef>
              <a:buNone/>
            </a:pPr>
            <a:r>
              <a:rPr lang="en-US" sz="2000" dirty="0">
                <a:latin typeface="IBM Plex Mono Text"/>
                <a:ea typeface="+mn-lt"/>
                <a:cs typeface="+mn-lt"/>
              </a:rPr>
              <a:t>After creating a dataset with the data already modified, we inserted it in a relational database (IBM Db2) to do some analysis, and custom queries through SQL queries. We got a lot of useful information here like the heavier Falcon 9 versions, the types of crashes when the landing didn't work, and so on.</a:t>
            </a:r>
            <a:endParaRPr lang="en-US" sz="2000" dirty="0">
              <a:latin typeface="IBM Plex Mono Text"/>
            </a:endParaRPr>
          </a:p>
          <a:p>
            <a:pPr>
              <a:buNone/>
            </a:pPr>
            <a:r>
              <a:rPr lang="en-US" sz="2000" dirty="0">
                <a:ea typeface="+mn-lt"/>
                <a:cs typeface="+mn-lt"/>
              </a:rPr>
              <a:t>Then we went back to python and used the matplotlib and </a:t>
            </a:r>
            <a:r>
              <a:rPr lang="en-US" sz="2000" dirty="0" err="1">
                <a:ea typeface="+mn-lt"/>
                <a:cs typeface="+mn-lt"/>
              </a:rPr>
              <a:t>plotly</a:t>
            </a:r>
            <a:r>
              <a:rPr lang="en-US" sz="2000" dirty="0">
                <a:ea typeface="+mn-lt"/>
                <a:cs typeface="+mn-lt"/>
              </a:rPr>
              <a:t> libraries to see graphs showing the relationship between variables and which of them were relevant or influencing in the outcome landing.</a:t>
            </a:r>
            <a:endParaRPr lang="en-US" dirty="0"/>
          </a:p>
          <a:p>
            <a:pPr>
              <a:buNone/>
            </a:pPr>
            <a:r>
              <a:rPr lang="en-US" sz="2000" dirty="0">
                <a:ea typeface="+mn-lt"/>
                <a:cs typeface="+mn-lt"/>
              </a:rPr>
              <a:t>For example, we use a bar graph to visually check if there is any relationship between success rate and orbit type. We use the scatter chart, histogram, bar charts, among others.</a:t>
            </a:r>
          </a:p>
          <a:p>
            <a:pPr>
              <a:buNone/>
            </a:pPr>
            <a:r>
              <a:rPr lang="en-US" sz="2000" dirty="0">
                <a:solidFill>
                  <a:srgbClr val="000000"/>
                </a:solidFill>
                <a:cs typeface="Calibri"/>
              </a:rPr>
              <a:t>We also collect some metrics about some variables with </a:t>
            </a:r>
            <a:r>
              <a:rPr lang="en-US" sz="2000" dirty="0">
                <a:ea typeface="+mn-lt"/>
                <a:cs typeface="+mn-lt"/>
              </a:rPr>
              <a:t>dispersion and position measurements, like  mean, median, standard deviation, etc.</a:t>
            </a:r>
            <a:endParaRPr lang="en-US" sz="2000" dirty="0">
              <a:solidFill>
                <a:srgbClr val="000000"/>
              </a:solidFill>
              <a:cs typeface="Calibri"/>
            </a:endParaRPr>
          </a:p>
        </p:txBody>
      </p:sp>
    </p:spTree>
    <p:extLst>
      <p:ext uri="{BB962C8B-B14F-4D97-AF65-F5344CB8AC3E}">
        <p14:creationId xmlns:p14="http://schemas.microsoft.com/office/powerpoint/2010/main" val="1193510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0576" y="5233058"/>
            <a:ext cx="9414911" cy="1130811"/>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Here we have the landing success percentage for each launch site.</a:t>
            </a: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Note that here is the breakdown of overall success for each launch site.</a:t>
            </a:r>
            <a:endParaRPr lang="en-US" sz="2200" dirty="0">
              <a:solidFill>
                <a:srgbClr val="000000"/>
              </a:solidFill>
              <a:latin typeface="Calibri"/>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Success Count</a:t>
            </a:r>
          </a:p>
        </p:txBody>
      </p:sp>
      <p:pic>
        <p:nvPicPr>
          <p:cNvPr id="2" name="Imagem 3" descr="Uma imagem contendo Forma&#10;&#10;Descrição gerada automaticamente">
            <a:extLst>
              <a:ext uri="{FF2B5EF4-FFF2-40B4-BE49-F238E27FC236}">
                <a16:creationId xmlns:a16="http://schemas.microsoft.com/office/drawing/2014/main" id="{4E3629C4-6ECD-496D-A31A-AAE8EFB3C4DD}"/>
              </a:ext>
            </a:extLst>
          </p:cNvPr>
          <p:cNvPicPr>
            <a:picLocks noChangeAspect="1"/>
          </p:cNvPicPr>
          <p:nvPr/>
        </p:nvPicPr>
        <p:blipFill>
          <a:blip r:embed="rId2"/>
          <a:stretch>
            <a:fillRect/>
          </a:stretch>
        </p:blipFill>
        <p:spPr>
          <a:xfrm>
            <a:off x="353683" y="1098937"/>
            <a:ext cx="10420709" cy="366808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5196" y="1408682"/>
            <a:ext cx="4239924" cy="4610130"/>
          </a:xfrm>
          <a:prstGeom prst="rect">
            <a:avLst/>
          </a:prstGeom>
        </p:spPr>
        <p:txBody>
          <a:bodyPr lIns="91440" tIns="45720" rIns="91440" bIns="45720" anchor="t">
            <a:normAutofit/>
          </a:bodyPr>
          <a:lstStyle/>
          <a:p>
            <a:pPr marL="0" indent="0">
              <a:lnSpc>
                <a:spcPct val="100000"/>
              </a:lnSpc>
              <a:spcBef>
                <a:spcPts val="1400"/>
              </a:spcBef>
              <a:buNone/>
            </a:pPr>
            <a:r>
              <a:rPr lang="en-US" sz="2200" dirty="0">
                <a:ea typeface="+mn-lt"/>
                <a:cs typeface="+mn-lt"/>
              </a:rPr>
              <a:t>The launch site with the highest success rate is KSC LC-39A, with 10 missions where the landing was successful.</a:t>
            </a:r>
            <a:endParaRPr lang="pt-BR" dirty="0">
              <a:ea typeface="+mn-lt"/>
              <a:cs typeface="+mn-lt"/>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Highest success</a:t>
            </a:r>
          </a:p>
        </p:txBody>
      </p:sp>
      <p:pic>
        <p:nvPicPr>
          <p:cNvPr id="2" name="Imagem 3" descr="Gráfico, Gráfico de pizza&#10;&#10;Descrição gerada automaticamente">
            <a:extLst>
              <a:ext uri="{FF2B5EF4-FFF2-40B4-BE49-F238E27FC236}">
                <a16:creationId xmlns:a16="http://schemas.microsoft.com/office/drawing/2014/main" id="{79AFE152-1211-4AB2-AB48-DADA8EF0F050}"/>
              </a:ext>
            </a:extLst>
          </p:cNvPr>
          <p:cNvPicPr>
            <a:picLocks noChangeAspect="1"/>
          </p:cNvPicPr>
          <p:nvPr/>
        </p:nvPicPr>
        <p:blipFill>
          <a:blip r:embed="rId2"/>
          <a:stretch>
            <a:fillRect/>
          </a:stretch>
        </p:blipFill>
        <p:spPr>
          <a:xfrm>
            <a:off x="4839419" y="1186031"/>
            <a:ext cx="6538822" cy="447156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31134"/>
            <a:ext cx="10127115" cy="1677149"/>
          </a:xfrm>
          <a:prstGeom prst="rect">
            <a:avLst/>
          </a:prstGeom>
        </p:spPr>
        <p:txBody>
          <a:bodyPr lIns="91440" tIns="45720" rIns="91440" bIns="45720" anchor="t">
            <a:normAutofit/>
          </a:bodyPr>
          <a:lstStyle/>
          <a:p>
            <a:pPr marL="0" indent="0">
              <a:lnSpc>
                <a:spcPct val="100000"/>
              </a:lnSpc>
              <a:spcBef>
                <a:spcPts val="1400"/>
              </a:spcBef>
              <a:buNone/>
            </a:pPr>
            <a:r>
              <a:rPr lang="en-US" sz="2200" dirty="0">
                <a:ea typeface="+mn-lt"/>
                <a:cs typeface="+mn-lt"/>
              </a:rPr>
              <a:t>Note that the most successful booster version category with a low Payload Mass was the FT category.</a:t>
            </a:r>
            <a:endParaRPr lang="pt-BR" dirty="0">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Scatter Plot</a:t>
            </a:r>
          </a:p>
        </p:txBody>
      </p:sp>
      <p:pic>
        <p:nvPicPr>
          <p:cNvPr id="2" name="Imagem 3">
            <a:extLst>
              <a:ext uri="{FF2B5EF4-FFF2-40B4-BE49-F238E27FC236}">
                <a16:creationId xmlns:a16="http://schemas.microsoft.com/office/drawing/2014/main" id="{00F558FC-C313-45F8-9A75-11E29E4D1E1C}"/>
              </a:ext>
            </a:extLst>
          </p:cNvPr>
          <p:cNvPicPr>
            <a:picLocks noChangeAspect="1"/>
          </p:cNvPicPr>
          <p:nvPr/>
        </p:nvPicPr>
        <p:blipFill>
          <a:blip r:embed="rId2"/>
          <a:stretch>
            <a:fillRect/>
          </a:stretch>
        </p:blipFill>
        <p:spPr>
          <a:xfrm>
            <a:off x="-5751" y="1304818"/>
            <a:ext cx="12203501" cy="354387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010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84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85029" y="4957584"/>
            <a:ext cx="9840479" cy="1468080"/>
          </a:xfrm>
          <a:prstGeom prst="rect">
            <a:avLst/>
          </a:prstGeom>
        </p:spPr>
        <p:txBody>
          <a:bodyPr vert="horz" lIns="91440" tIns="45720" rIns="91440" bIns="45720" rtlCol="0" anchor="t">
            <a:noAutofit/>
          </a:bodyPr>
          <a:lstStyle/>
          <a:p>
            <a:r>
              <a:rPr lang="en-US" sz="2600" dirty="0">
                <a:ea typeface="+mn-lt"/>
                <a:cs typeface="+mn-lt"/>
              </a:rPr>
              <a:t>See the accuracy score of each model used.</a:t>
            </a:r>
            <a:endParaRPr lang="pt-BR" sz="2600" dirty="0">
              <a:ea typeface="+mn-lt"/>
              <a:cs typeface="+mn-lt"/>
            </a:endParaRPr>
          </a:p>
          <a:p>
            <a:pPr>
              <a:lnSpc>
                <a:spcPct val="100000"/>
              </a:lnSpc>
              <a:spcBef>
                <a:spcPts val="1400"/>
              </a:spcBef>
            </a:pPr>
            <a:r>
              <a:rPr lang="en-US" sz="2600" dirty="0">
                <a:ea typeface="+mn-lt"/>
                <a:cs typeface="+mn-lt"/>
              </a:rPr>
              <a:t>We conclude that the best classification model for this case study is the Decision Tree algorithm with 88% of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m 2" descr="Tabela&#10;&#10;Descrição gerada automaticamente">
            <a:extLst>
              <a:ext uri="{FF2B5EF4-FFF2-40B4-BE49-F238E27FC236}">
                <a16:creationId xmlns:a16="http://schemas.microsoft.com/office/drawing/2014/main" id="{8D2DF886-3074-4700-999B-A768D3D239E8}"/>
              </a:ext>
            </a:extLst>
          </p:cNvPr>
          <p:cNvPicPr>
            <a:picLocks noChangeAspect="1"/>
          </p:cNvPicPr>
          <p:nvPr/>
        </p:nvPicPr>
        <p:blipFill>
          <a:blip r:embed="rId2"/>
          <a:stretch>
            <a:fillRect/>
          </a:stretch>
        </p:blipFill>
        <p:spPr>
          <a:xfrm>
            <a:off x="253042" y="1159379"/>
            <a:ext cx="5273615" cy="2468901"/>
          </a:xfrm>
          <a:prstGeom prst="rect">
            <a:avLst/>
          </a:prstGeom>
        </p:spPr>
      </p:pic>
      <p:pic>
        <p:nvPicPr>
          <p:cNvPr id="3" name="Imagem 5" descr="Gráfico, Gráfico de barras&#10;&#10;Descrição gerada automaticamente">
            <a:extLst>
              <a:ext uri="{FF2B5EF4-FFF2-40B4-BE49-F238E27FC236}">
                <a16:creationId xmlns:a16="http://schemas.microsoft.com/office/drawing/2014/main" id="{D749848E-5A0F-4B01-ACA9-DEBF1EB0206E}"/>
              </a:ext>
            </a:extLst>
          </p:cNvPr>
          <p:cNvPicPr>
            <a:picLocks noChangeAspect="1"/>
          </p:cNvPicPr>
          <p:nvPr/>
        </p:nvPicPr>
        <p:blipFill>
          <a:blip r:embed="rId3"/>
          <a:stretch>
            <a:fillRect/>
          </a:stretch>
        </p:blipFill>
        <p:spPr>
          <a:xfrm>
            <a:off x="5702060" y="886862"/>
            <a:ext cx="6049992" cy="374718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85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81181" y="1266645"/>
            <a:ext cx="4489017" cy="5163059"/>
          </a:xfrm>
          <a:prstGeom prst="rect">
            <a:avLst/>
          </a:prstGeom>
        </p:spPr>
        <p:txBody>
          <a:bodyPr lIns="91440" tIns="45720" rIns="91440" bIns="45720" anchor="t">
            <a:noAutofit/>
          </a:bodyPr>
          <a:lstStyle/>
          <a:p>
            <a:pPr marL="457200" indent="-457200">
              <a:lnSpc>
                <a:spcPct val="100000"/>
              </a:lnSpc>
              <a:spcBef>
                <a:spcPts val="0"/>
              </a:spcBef>
              <a:buAutoNum type="arabicPeriod"/>
            </a:pPr>
            <a:endParaRPr lang="pt-BR" sz="1900" dirty="0">
              <a:cs typeface="Calibri"/>
            </a:endParaRPr>
          </a:p>
          <a:p>
            <a:pPr marL="0" indent="0">
              <a:lnSpc>
                <a:spcPct val="100000"/>
              </a:lnSpc>
              <a:spcBef>
                <a:spcPts val="0"/>
              </a:spcBef>
              <a:buNone/>
            </a:pPr>
            <a:r>
              <a:rPr lang="pt-BR" sz="1900" dirty="0">
                <a:latin typeface="Calibri"/>
                <a:cs typeface="Calibri"/>
              </a:rPr>
              <a:t>The model </a:t>
            </a:r>
            <a:r>
              <a:rPr lang="pt-BR" sz="1900" dirty="0" err="1">
                <a:latin typeface="Calibri"/>
                <a:cs typeface="Calibri"/>
              </a:rPr>
              <a:t>classified</a:t>
            </a:r>
            <a:r>
              <a:rPr lang="pt-BR" sz="1900" dirty="0">
                <a:latin typeface="Calibri"/>
                <a:cs typeface="Calibri"/>
              </a:rPr>
              <a:t> 5 </a:t>
            </a:r>
            <a:r>
              <a:rPr lang="pt-BR" sz="1900" dirty="0" err="1">
                <a:latin typeface="Calibri"/>
                <a:cs typeface="Calibri"/>
              </a:rPr>
              <a:t>instances</a:t>
            </a:r>
            <a:r>
              <a:rPr lang="pt-BR" sz="1900" dirty="0">
                <a:latin typeface="Calibri"/>
                <a:cs typeface="Calibri"/>
              </a:rPr>
              <a:t> as   "</a:t>
            </a:r>
            <a:r>
              <a:rPr lang="pt-BR" sz="1900" dirty="0" err="1">
                <a:latin typeface="Calibri"/>
                <a:cs typeface="Calibri"/>
              </a:rPr>
              <a:t>did</a:t>
            </a:r>
            <a:r>
              <a:rPr lang="pt-BR" sz="1900" dirty="0">
                <a:latin typeface="Calibri"/>
                <a:cs typeface="Calibri"/>
              </a:rPr>
              <a:t> </a:t>
            </a:r>
            <a:r>
              <a:rPr lang="pt-BR" sz="1900" dirty="0" err="1">
                <a:latin typeface="Calibri"/>
                <a:cs typeface="Calibri"/>
              </a:rPr>
              <a:t>not</a:t>
            </a:r>
            <a:r>
              <a:rPr lang="pt-BR" sz="1900" dirty="0">
                <a:latin typeface="Calibri"/>
                <a:cs typeface="Calibri"/>
              </a:rPr>
              <a:t> </a:t>
            </a:r>
            <a:r>
              <a:rPr lang="pt-BR" sz="1900" dirty="0" err="1">
                <a:latin typeface="Calibri"/>
                <a:cs typeface="Calibri"/>
              </a:rPr>
              <a:t>land</a:t>
            </a:r>
            <a:r>
              <a:rPr lang="pt-BR" sz="1900" dirty="0">
                <a:latin typeface="Calibri"/>
                <a:cs typeface="Calibri"/>
              </a:rPr>
              <a:t>" </a:t>
            </a:r>
            <a:r>
              <a:rPr lang="pt-BR" sz="1900" dirty="0" err="1">
                <a:latin typeface="Calibri"/>
                <a:cs typeface="Calibri"/>
              </a:rPr>
              <a:t>and</a:t>
            </a:r>
            <a:r>
              <a:rPr lang="pt-BR" sz="1900" dirty="0">
                <a:latin typeface="Calibri"/>
                <a:cs typeface="Calibri"/>
              </a:rPr>
              <a:t> </a:t>
            </a:r>
            <a:r>
              <a:rPr lang="pt-BR" sz="1900" dirty="0" err="1">
                <a:latin typeface="Calibri"/>
                <a:cs typeface="Calibri"/>
              </a:rPr>
              <a:t>which</a:t>
            </a:r>
            <a:r>
              <a:rPr lang="pt-BR" sz="1900" dirty="0">
                <a:latin typeface="Calibri"/>
                <a:cs typeface="Calibri"/>
              </a:rPr>
              <a:t> </a:t>
            </a:r>
            <a:r>
              <a:rPr lang="pt-BR" sz="1900" dirty="0" err="1">
                <a:latin typeface="Calibri"/>
                <a:cs typeface="Calibri"/>
              </a:rPr>
              <a:t>actually</a:t>
            </a:r>
            <a:r>
              <a:rPr lang="pt-BR" sz="1900" dirty="0">
                <a:latin typeface="Calibri"/>
                <a:cs typeface="Calibri"/>
              </a:rPr>
              <a:t> </a:t>
            </a:r>
            <a:r>
              <a:rPr lang="pt-BR" sz="1900" dirty="0" err="1">
                <a:latin typeface="Calibri"/>
                <a:cs typeface="Calibri"/>
              </a:rPr>
              <a:t>were</a:t>
            </a:r>
            <a:r>
              <a:rPr lang="pt-BR" sz="1900" dirty="0">
                <a:latin typeface="Calibri"/>
                <a:cs typeface="Calibri"/>
              </a:rPr>
              <a:t>    "</a:t>
            </a:r>
            <a:r>
              <a:rPr lang="pt-BR" sz="1900" dirty="0" err="1">
                <a:latin typeface="Calibri"/>
                <a:cs typeface="Calibri"/>
              </a:rPr>
              <a:t>did</a:t>
            </a:r>
            <a:r>
              <a:rPr lang="pt-BR" sz="1900" dirty="0">
                <a:latin typeface="Calibri"/>
                <a:cs typeface="Calibri"/>
              </a:rPr>
              <a:t> </a:t>
            </a:r>
            <a:r>
              <a:rPr lang="pt-BR" sz="1900" dirty="0" err="1">
                <a:latin typeface="Calibri"/>
                <a:cs typeface="Calibri"/>
              </a:rPr>
              <a:t>not</a:t>
            </a:r>
            <a:r>
              <a:rPr lang="pt-BR" sz="1900" dirty="0">
                <a:latin typeface="Calibri"/>
                <a:cs typeface="Calibri"/>
              </a:rPr>
              <a:t> </a:t>
            </a:r>
            <a:r>
              <a:rPr lang="pt-BR" sz="1900" dirty="0" err="1">
                <a:latin typeface="Calibri"/>
                <a:cs typeface="Calibri"/>
              </a:rPr>
              <a:t>land</a:t>
            </a:r>
            <a:r>
              <a:rPr lang="pt-BR" sz="1900" dirty="0">
                <a:latin typeface="Calibri"/>
                <a:cs typeface="Calibri"/>
              </a:rPr>
              <a:t>".</a:t>
            </a:r>
            <a:endParaRPr lang="pt-BR" sz="1900" dirty="0">
              <a:ea typeface="+mn-lt"/>
              <a:cs typeface="+mn-lt"/>
            </a:endParaRPr>
          </a:p>
          <a:p>
            <a:pPr marL="0" indent="0">
              <a:lnSpc>
                <a:spcPct val="100000"/>
              </a:lnSpc>
              <a:spcBef>
                <a:spcPts val="0"/>
              </a:spcBef>
              <a:buNone/>
            </a:pPr>
            <a:endParaRPr lang="pt-BR" sz="1900" dirty="0">
              <a:ea typeface="+mn-lt"/>
              <a:cs typeface="+mn-lt"/>
            </a:endParaRPr>
          </a:p>
          <a:p>
            <a:pPr marL="0" indent="0">
              <a:lnSpc>
                <a:spcPct val="100000"/>
              </a:lnSpc>
              <a:spcBef>
                <a:spcPts val="0"/>
              </a:spcBef>
              <a:buNone/>
            </a:pPr>
            <a:r>
              <a:rPr lang="pt-BR" sz="1900" dirty="0">
                <a:latin typeface="Calibri"/>
                <a:cs typeface="Calibri"/>
              </a:rPr>
              <a:t>The model </a:t>
            </a:r>
            <a:r>
              <a:rPr lang="pt-BR" sz="1900" dirty="0" err="1">
                <a:latin typeface="Calibri"/>
                <a:cs typeface="Calibri"/>
              </a:rPr>
              <a:t>classified</a:t>
            </a:r>
            <a:r>
              <a:rPr lang="pt-BR" sz="1900" dirty="0">
                <a:latin typeface="Calibri"/>
                <a:cs typeface="Calibri"/>
              </a:rPr>
              <a:t> 1 </a:t>
            </a:r>
            <a:r>
              <a:rPr lang="pt-BR" sz="1900" dirty="0" err="1">
                <a:latin typeface="Calibri"/>
                <a:cs typeface="Calibri"/>
              </a:rPr>
              <a:t>instances</a:t>
            </a:r>
            <a:r>
              <a:rPr lang="pt-BR" sz="1900" dirty="0">
                <a:latin typeface="Calibri"/>
                <a:cs typeface="Calibri"/>
              </a:rPr>
              <a:t> as "</a:t>
            </a:r>
            <a:r>
              <a:rPr lang="pt-BR" sz="1900" dirty="0" err="1">
                <a:latin typeface="Calibri"/>
                <a:cs typeface="Calibri"/>
              </a:rPr>
              <a:t>land</a:t>
            </a:r>
            <a:r>
              <a:rPr lang="pt-BR" sz="1900" dirty="0">
                <a:latin typeface="Calibri"/>
                <a:cs typeface="Calibri"/>
              </a:rPr>
              <a:t>"   </a:t>
            </a:r>
            <a:r>
              <a:rPr lang="pt-BR" sz="1900" dirty="0" err="1">
                <a:latin typeface="Calibri"/>
                <a:cs typeface="Calibri"/>
              </a:rPr>
              <a:t>and</a:t>
            </a:r>
            <a:r>
              <a:rPr lang="pt-BR" sz="1900" dirty="0">
                <a:latin typeface="Calibri"/>
                <a:cs typeface="Calibri"/>
              </a:rPr>
              <a:t> </a:t>
            </a:r>
            <a:r>
              <a:rPr lang="pt-BR" sz="1900" dirty="0" err="1">
                <a:latin typeface="Calibri"/>
                <a:cs typeface="Calibri"/>
              </a:rPr>
              <a:t>which</a:t>
            </a:r>
            <a:r>
              <a:rPr lang="pt-BR" sz="1900" dirty="0">
                <a:latin typeface="Calibri"/>
                <a:cs typeface="Calibri"/>
              </a:rPr>
              <a:t> </a:t>
            </a:r>
            <a:r>
              <a:rPr lang="pt-BR" sz="1900" dirty="0" err="1">
                <a:latin typeface="Calibri"/>
                <a:cs typeface="Calibri"/>
              </a:rPr>
              <a:t>actually</a:t>
            </a:r>
            <a:r>
              <a:rPr lang="pt-BR" sz="1900" dirty="0">
                <a:latin typeface="Calibri"/>
                <a:cs typeface="Calibri"/>
              </a:rPr>
              <a:t> </a:t>
            </a:r>
            <a:r>
              <a:rPr lang="pt-BR" sz="1900" dirty="0" err="1">
                <a:latin typeface="Calibri"/>
                <a:cs typeface="Calibri"/>
              </a:rPr>
              <a:t>were</a:t>
            </a:r>
            <a:r>
              <a:rPr lang="pt-BR" sz="1900" dirty="0">
                <a:latin typeface="Calibri"/>
                <a:cs typeface="Calibri"/>
              </a:rPr>
              <a:t> "</a:t>
            </a:r>
            <a:r>
              <a:rPr lang="pt-BR" sz="1900" dirty="0" err="1">
                <a:latin typeface="Calibri"/>
                <a:cs typeface="Calibri"/>
              </a:rPr>
              <a:t>did</a:t>
            </a:r>
            <a:r>
              <a:rPr lang="pt-BR" sz="1900" dirty="0">
                <a:latin typeface="Calibri"/>
                <a:cs typeface="Calibri"/>
              </a:rPr>
              <a:t> </a:t>
            </a:r>
            <a:r>
              <a:rPr lang="pt-BR" sz="1900" dirty="0" err="1">
                <a:latin typeface="Calibri"/>
                <a:cs typeface="Calibri"/>
              </a:rPr>
              <a:t>not</a:t>
            </a:r>
            <a:r>
              <a:rPr lang="pt-BR" sz="1900" dirty="0">
                <a:latin typeface="Calibri"/>
                <a:cs typeface="Calibri"/>
              </a:rPr>
              <a:t> </a:t>
            </a:r>
            <a:r>
              <a:rPr lang="pt-BR" sz="1900" dirty="0" err="1">
                <a:latin typeface="Calibri"/>
                <a:cs typeface="Calibri"/>
              </a:rPr>
              <a:t>land</a:t>
            </a:r>
            <a:r>
              <a:rPr lang="pt-BR" sz="1900" dirty="0">
                <a:latin typeface="Calibri"/>
                <a:cs typeface="Calibri"/>
              </a:rPr>
              <a:t>".</a:t>
            </a:r>
            <a:endParaRPr lang="pt-BR" sz="1900" dirty="0">
              <a:ea typeface="+mn-lt"/>
              <a:cs typeface="+mn-lt"/>
            </a:endParaRPr>
          </a:p>
          <a:p>
            <a:pPr marL="0" indent="0">
              <a:lnSpc>
                <a:spcPct val="100000"/>
              </a:lnSpc>
              <a:spcBef>
                <a:spcPts val="0"/>
              </a:spcBef>
              <a:buNone/>
            </a:pPr>
            <a:endParaRPr lang="pt-BR" sz="1900" dirty="0">
              <a:ea typeface="+mn-lt"/>
              <a:cs typeface="+mn-lt"/>
            </a:endParaRPr>
          </a:p>
          <a:p>
            <a:pPr marL="0" indent="0">
              <a:lnSpc>
                <a:spcPct val="100000"/>
              </a:lnSpc>
              <a:spcBef>
                <a:spcPts val="0"/>
              </a:spcBef>
              <a:buNone/>
            </a:pPr>
            <a:r>
              <a:rPr lang="pt-BR" sz="1900" dirty="0">
                <a:latin typeface="Calibri"/>
                <a:cs typeface="Calibri"/>
              </a:rPr>
              <a:t>The model </a:t>
            </a:r>
            <a:r>
              <a:rPr lang="pt-BR" sz="1900" dirty="0" err="1">
                <a:latin typeface="Calibri"/>
                <a:cs typeface="Calibri"/>
              </a:rPr>
              <a:t>classified</a:t>
            </a:r>
            <a:r>
              <a:rPr lang="pt-BR" sz="1900" dirty="0">
                <a:latin typeface="Calibri"/>
                <a:cs typeface="Calibri"/>
              </a:rPr>
              <a:t> 0 </a:t>
            </a:r>
            <a:r>
              <a:rPr lang="pt-BR" sz="1900" dirty="0" err="1">
                <a:latin typeface="Calibri"/>
                <a:cs typeface="Calibri"/>
              </a:rPr>
              <a:t>instances</a:t>
            </a:r>
            <a:r>
              <a:rPr lang="pt-BR" sz="1900" dirty="0">
                <a:latin typeface="Calibri"/>
                <a:cs typeface="Calibri"/>
              </a:rPr>
              <a:t> as  "</a:t>
            </a:r>
            <a:r>
              <a:rPr lang="pt-BR" sz="1900" dirty="0" err="1">
                <a:latin typeface="Calibri"/>
                <a:cs typeface="Calibri"/>
              </a:rPr>
              <a:t>did</a:t>
            </a:r>
            <a:r>
              <a:rPr lang="pt-BR" sz="1900" dirty="0">
                <a:latin typeface="Calibri"/>
                <a:cs typeface="Calibri"/>
              </a:rPr>
              <a:t> </a:t>
            </a:r>
            <a:r>
              <a:rPr lang="pt-BR" sz="1900" dirty="0" err="1">
                <a:latin typeface="Calibri"/>
                <a:cs typeface="Calibri"/>
              </a:rPr>
              <a:t>not</a:t>
            </a:r>
            <a:r>
              <a:rPr lang="pt-BR" sz="1900" dirty="0">
                <a:latin typeface="Calibri"/>
                <a:cs typeface="Calibri"/>
              </a:rPr>
              <a:t> </a:t>
            </a:r>
            <a:r>
              <a:rPr lang="pt-BR" sz="1900" dirty="0" err="1">
                <a:latin typeface="Calibri"/>
                <a:cs typeface="Calibri"/>
              </a:rPr>
              <a:t>land</a:t>
            </a:r>
            <a:r>
              <a:rPr lang="pt-BR" sz="1900" dirty="0">
                <a:latin typeface="Calibri"/>
                <a:cs typeface="Calibri"/>
              </a:rPr>
              <a:t>" </a:t>
            </a:r>
            <a:r>
              <a:rPr lang="pt-BR" sz="1900" dirty="0" err="1">
                <a:latin typeface="Calibri"/>
                <a:cs typeface="Calibri"/>
              </a:rPr>
              <a:t>that</a:t>
            </a:r>
            <a:r>
              <a:rPr lang="pt-BR" sz="1900" dirty="0">
                <a:latin typeface="Calibri"/>
                <a:cs typeface="Calibri"/>
              </a:rPr>
              <a:t> </a:t>
            </a:r>
            <a:r>
              <a:rPr lang="pt-BR" sz="1900" dirty="0" err="1">
                <a:latin typeface="Calibri"/>
                <a:cs typeface="Calibri"/>
              </a:rPr>
              <a:t>were</a:t>
            </a:r>
            <a:r>
              <a:rPr lang="pt-BR" sz="1900" dirty="0">
                <a:latin typeface="Calibri"/>
                <a:cs typeface="Calibri"/>
              </a:rPr>
              <a:t> </a:t>
            </a:r>
            <a:r>
              <a:rPr lang="pt-BR" sz="1900" dirty="0" err="1">
                <a:latin typeface="Calibri"/>
                <a:cs typeface="Calibri"/>
              </a:rPr>
              <a:t>actually</a:t>
            </a:r>
            <a:r>
              <a:rPr lang="pt-BR" sz="1900" dirty="0">
                <a:latin typeface="Calibri"/>
                <a:cs typeface="Calibri"/>
              </a:rPr>
              <a:t> "</a:t>
            </a:r>
            <a:r>
              <a:rPr lang="pt-BR" sz="1900" dirty="0" err="1">
                <a:latin typeface="Calibri"/>
                <a:cs typeface="Calibri"/>
              </a:rPr>
              <a:t>land</a:t>
            </a:r>
            <a:r>
              <a:rPr lang="pt-BR" sz="1900" dirty="0">
                <a:latin typeface="Calibri"/>
                <a:cs typeface="Calibri"/>
              </a:rPr>
              <a:t>".</a:t>
            </a:r>
            <a:endParaRPr lang="pt-BR" sz="1900" dirty="0">
              <a:ea typeface="+mn-lt"/>
              <a:cs typeface="+mn-lt"/>
            </a:endParaRPr>
          </a:p>
          <a:p>
            <a:pPr marL="0" indent="0">
              <a:lnSpc>
                <a:spcPct val="100000"/>
              </a:lnSpc>
              <a:spcBef>
                <a:spcPts val="0"/>
              </a:spcBef>
              <a:buNone/>
            </a:pPr>
            <a:endParaRPr lang="pt-BR" sz="1900" dirty="0">
              <a:ea typeface="+mn-lt"/>
              <a:cs typeface="+mn-lt"/>
            </a:endParaRPr>
          </a:p>
          <a:p>
            <a:pPr marL="0" indent="0">
              <a:lnSpc>
                <a:spcPct val="100000"/>
              </a:lnSpc>
              <a:spcBef>
                <a:spcPts val="0"/>
              </a:spcBef>
              <a:buNone/>
            </a:pPr>
            <a:r>
              <a:rPr lang="pt-BR" sz="1900" dirty="0">
                <a:latin typeface="Calibri"/>
                <a:cs typeface="Calibri"/>
              </a:rPr>
              <a:t>The model </a:t>
            </a:r>
            <a:r>
              <a:rPr lang="pt-BR" sz="1900" dirty="0" err="1">
                <a:latin typeface="Calibri"/>
                <a:cs typeface="Calibri"/>
              </a:rPr>
              <a:t>classified</a:t>
            </a:r>
            <a:r>
              <a:rPr lang="pt-BR" sz="1900" dirty="0">
                <a:latin typeface="Calibri"/>
                <a:cs typeface="Calibri"/>
              </a:rPr>
              <a:t> 12 </a:t>
            </a:r>
            <a:r>
              <a:rPr lang="pt-BR" sz="1900" dirty="0" err="1">
                <a:latin typeface="Calibri"/>
                <a:cs typeface="Calibri"/>
              </a:rPr>
              <a:t>instances</a:t>
            </a:r>
            <a:r>
              <a:rPr lang="pt-BR" sz="1900" dirty="0">
                <a:latin typeface="Calibri"/>
                <a:cs typeface="Calibri"/>
              </a:rPr>
              <a:t> as "</a:t>
            </a:r>
            <a:r>
              <a:rPr lang="pt-BR" sz="1900" dirty="0" err="1">
                <a:latin typeface="Calibri"/>
                <a:cs typeface="Calibri"/>
              </a:rPr>
              <a:t>land</a:t>
            </a:r>
            <a:r>
              <a:rPr lang="pt-BR" sz="1900" dirty="0">
                <a:latin typeface="Calibri"/>
                <a:cs typeface="Calibri"/>
              </a:rPr>
              <a:t>" </a:t>
            </a:r>
            <a:r>
              <a:rPr lang="pt-BR" sz="1900" dirty="0" err="1">
                <a:latin typeface="Calibri"/>
                <a:cs typeface="Calibri"/>
              </a:rPr>
              <a:t>that</a:t>
            </a:r>
            <a:r>
              <a:rPr lang="pt-BR" sz="1900" dirty="0">
                <a:latin typeface="Calibri"/>
                <a:cs typeface="Calibri"/>
              </a:rPr>
              <a:t> </a:t>
            </a:r>
            <a:r>
              <a:rPr lang="pt-BR" sz="1900" dirty="0" err="1">
                <a:latin typeface="Calibri"/>
                <a:cs typeface="Calibri"/>
              </a:rPr>
              <a:t>were</a:t>
            </a:r>
            <a:r>
              <a:rPr lang="pt-BR" sz="1900" dirty="0">
                <a:latin typeface="Calibri"/>
                <a:cs typeface="Calibri"/>
              </a:rPr>
              <a:t> </a:t>
            </a:r>
            <a:r>
              <a:rPr lang="pt-BR" sz="1900" dirty="0" err="1">
                <a:latin typeface="Calibri"/>
                <a:cs typeface="Calibri"/>
              </a:rPr>
              <a:t>actually</a:t>
            </a:r>
            <a:r>
              <a:rPr lang="pt-BR" sz="1900" dirty="0">
                <a:latin typeface="Calibri"/>
                <a:cs typeface="Calibri"/>
              </a:rPr>
              <a:t> "</a:t>
            </a:r>
            <a:r>
              <a:rPr lang="pt-BR" sz="1900" dirty="0" err="1">
                <a:latin typeface="Calibri"/>
                <a:cs typeface="Calibri"/>
              </a:rPr>
              <a:t>land</a:t>
            </a:r>
            <a:r>
              <a:rPr lang="pt-BR" sz="1900" dirty="0">
                <a:latin typeface="Calibri"/>
                <a:cs typeface="Calibri"/>
              </a:rPr>
              <a:t>".</a:t>
            </a:r>
            <a:endParaRPr lang="en-US" dirty="0">
              <a:cs typeface="Calibri" panose="020F0502020204030204"/>
            </a:endParaRPr>
          </a:p>
          <a:p>
            <a:pPr marL="0" indent="0">
              <a:lnSpc>
                <a:spcPct val="100000"/>
              </a:lnSpc>
              <a:spcBef>
                <a:spcPts val="1400"/>
              </a:spcBef>
              <a:buNone/>
            </a:pPr>
            <a:endParaRPr lang="en-US" sz="19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511219" y="35174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Decision Tree</a:t>
            </a:r>
            <a:endParaRPr lang="en-US" dirty="0">
              <a:solidFill>
                <a:srgbClr val="0B49CB"/>
              </a:solidFill>
            </a:endParaRPr>
          </a:p>
        </p:txBody>
      </p:sp>
      <p:pic>
        <p:nvPicPr>
          <p:cNvPr id="2" name="Imagem 2" descr="Uma imagem contendo Gráfico&#10;&#10;Descrição gerada automaticamente">
            <a:extLst>
              <a:ext uri="{FF2B5EF4-FFF2-40B4-BE49-F238E27FC236}">
                <a16:creationId xmlns:a16="http://schemas.microsoft.com/office/drawing/2014/main" id="{6F8F60B5-1B65-4604-AC22-77682185FD65}"/>
              </a:ext>
            </a:extLst>
          </p:cNvPr>
          <p:cNvPicPr>
            <a:picLocks noChangeAspect="1"/>
          </p:cNvPicPr>
          <p:nvPr/>
        </p:nvPicPr>
        <p:blipFill>
          <a:blip r:embed="rId2"/>
          <a:stretch>
            <a:fillRect/>
          </a:stretch>
        </p:blipFill>
        <p:spPr>
          <a:xfrm>
            <a:off x="5155720" y="1096285"/>
            <a:ext cx="5877464" cy="4162222"/>
          </a:xfrm>
          <a:prstGeom prst="rect">
            <a:avLst/>
          </a:prstGeom>
        </p:spPr>
      </p:pic>
      <p:sp>
        <p:nvSpPr>
          <p:cNvPr id="3" name="CaixaDeTexto 2">
            <a:extLst>
              <a:ext uri="{FF2B5EF4-FFF2-40B4-BE49-F238E27FC236}">
                <a16:creationId xmlns:a16="http://schemas.microsoft.com/office/drawing/2014/main" id="{DF05C188-EB3F-4C6F-A3CC-9C117D9FF32A}"/>
              </a:ext>
            </a:extLst>
          </p:cNvPr>
          <p:cNvSpPr txBox="1"/>
          <p:nvPr/>
        </p:nvSpPr>
        <p:spPr>
          <a:xfrm>
            <a:off x="5285118" y="5515155"/>
            <a:ext cx="57480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dirty="0" err="1">
                <a:ea typeface="+mn-lt"/>
                <a:cs typeface="+mn-lt"/>
              </a:rPr>
              <a:t>Our</a:t>
            </a:r>
            <a:r>
              <a:rPr lang="pt-BR" sz="2000" dirty="0">
                <a:ea typeface="+mn-lt"/>
                <a:cs typeface="+mn-lt"/>
              </a:rPr>
              <a:t> model </a:t>
            </a:r>
            <a:r>
              <a:rPr lang="pt-BR" sz="2000" dirty="0" err="1">
                <a:ea typeface="+mn-lt"/>
                <a:cs typeface="+mn-lt"/>
              </a:rPr>
              <a:t>did</a:t>
            </a:r>
            <a:r>
              <a:rPr lang="pt-BR" sz="2000" dirty="0">
                <a:ea typeface="+mn-lt"/>
                <a:cs typeface="+mn-lt"/>
              </a:rPr>
              <a:t> </a:t>
            </a:r>
            <a:r>
              <a:rPr lang="pt-BR" sz="2000" dirty="0" err="1">
                <a:ea typeface="+mn-lt"/>
                <a:cs typeface="+mn-lt"/>
              </a:rPr>
              <a:t>very</a:t>
            </a:r>
            <a:r>
              <a:rPr lang="pt-BR" sz="2000" dirty="0">
                <a:ea typeface="+mn-lt"/>
                <a:cs typeface="+mn-lt"/>
              </a:rPr>
              <a:t> </a:t>
            </a:r>
            <a:r>
              <a:rPr lang="pt-BR" sz="2000" dirty="0" err="1">
                <a:ea typeface="+mn-lt"/>
                <a:cs typeface="+mn-lt"/>
              </a:rPr>
              <a:t>well</a:t>
            </a:r>
            <a:r>
              <a:rPr lang="pt-BR" sz="2000" dirty="0">
                <a:ea typeface="+mn-lt"/>
                <a:cs typeface="+mn-lt"/>
              </a:rPr>
              <a:t> for </a:t>
            </a:r>
            <a:r>
              <a:rPr lang="pt-BR" sz="2000" dirty="0" err="1">
                <a:ea typeface="+mn-lt"/>
                <a:cs typeface="+mn-lt"/>
              </a:rPr>
              <a:t>both</a:t>
            </a:r>
            <a:r>
              <a:rPr lang="pt-BR" sz="2000" dirty="0">
                <a:ea typeface="+mn-lt"/>
                <a:cs typeface="+mn-lt"/>
              </a:rPr>
              <a:t> classes, </a:t>
            </a:r>
            <a:r>
              <a:rPr lang="pt-BR" sz="2000" dirty="0" err="1">
                <a:ea typeface="+mn-lt"/>
                <a:cs typeface="+mn-lt"/>
              </a:rPr>
              <a:t>missing</a:t>
            </a:r>
            <a:r>
              <a:rPr lang="pt-BR" sz="2000" dirty="0">
                <a:ea typeface="+mn-lt"/>
                <a:cs typeface="+mn-lt"/>
              </a:rPr>
              <a:t> </a:t>
            </a:r>
            <a:r>
              <a:rPr lang="pt-BR" sz="2000" dirty="0" err="1">
                <a:ea typeface="+mn-lt"/>
                <a:cs typeface="+mn-lt"/>
              </a:rPr>
              <a:t>only</a:t>
            </a:r>
            <a:r>
              <a:rPr lang="pt-BR" sz="2000" dirty="0">
                <a:ea typeface="+mn-lt"/>
                <a:cs typeface="+mn-lt"/>
              </a:rPr>
              <a:t> </a:t>
            </a:r>
            <a:r>
              <a:rPr lang="pt-BR" sz="2000" dirty="0" err="1">
                <a:ea typeface="+mn-lt"/>
                <a:cs typeface="+mn-lt"/>
              </a:rPr>
              <a:t>one</a:t>
            </a:r>
            <a:r>
              <a:rPr lang="pt-BR" sz="2000" dirty="0">
                <a:ea typeface="+mn-lt"/>
                <a:cs typeface="+mn-lt"/>
              </a:rPr>
              <a:t> </a:t>
            </a:r>
            <a:r>
              <a:rPr lang="pt-BR" sz="2000" dirty="0" err="1">
                <a:ea typeface="+mn-lt"/>
                <a:cs typeface="+mn-lt"/>
              </a:rPr>
              <a:t>record</a:t>
            </a:r>
            <a:r>
              <a:rPr lang="pt-BR" sz="2000" dirty="0">
                <a:ea typeface="+mn-lt"/>
                <a:cs typeface="+mn-lt"/>
              </a:rPr>
              <a:t> for </a:t>
            </a:r>
            <a:r>
              <a:rPr lang="pt-BR" sz="2000" dirty="0" err="1">
                <a:ea typeface="+mn-lt"/>
                <a:cs typeface="+mn-lt"/>
              </a:rPr>
              <a:t>class</a:t>
            </a:r>
            <a:r>
              <a:rPr lang="pt-BR" sz="2000" dirty="0">
                <a:ea typeface="+mn-lt"/>
                <a:cs typeface="+mn-lt"/>
              </a:rPr>
              <a:t> 0.</a:t>
            </a:r>
          </a:p>
        </p:txBody>
      </p:sp>
    </p:spTree>
    <p:extLst>
      <p:ext uri="{BB962C8B-B14F-4D97-AF65-F5344CB8AC3E}">
        <p14:creationId xmlns:p14="http://schemas.microsoft.com/office/powerpoint/2010/main" val="36450342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86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098677"/>
            <a:ext cx="10519045" cy="3876885"/>
          </a:xfrm>
          <a:prstGeom prst="rect">
            <a:avLst/>
          </a:prstGeom>
        </p:spPr>
        <p:txBody>
          <a:bodyPr lIns="91440" tIns="45720" rIns="91440" bIns="45720" anchor="t">
            <a:normAutofit/>
          </a:bodyPr>
          <a:lstStyle/>
          <a:p>
            <a:r>
              <a:rPr lang="en-US" sz="2200" dirty="0">
                <a:ea typeface="+mn-lt"/>
                <a:cs typeface="+mn-lt"/>
              </a:rPr>
              <a:t>It was quite clear that in the overall, rocket landing success is increasing every year.</a:t>
            </a:r>
            <a:endParaRPr lang="pt-BR" dirty="0">
              <a:cs typeface="Calibri" panose="020F0502020204030204"/>
            </a:endParaRPr>
          </a:p>
          <a:p>
            <a:r>
              <a:rPr lang="en-US" sz="2200" dirty="0">
                <a:ea typeface="+mn-lt"/>
                <a:cs typeface="+mn-lt"/>
              </a:rPr>
              <a:t>Which orbit the rocket is going to influences the landing outcome a lot.</a:t>
            </a:r>
            <a:endParaRPr lang="en-US" dirty="0">
              <a:cs typeface="Calibri" panose="020F0502020204030204"/>
            </a:endParaRPr>
          </a:p>
          <a:p>
            <a:r>
              <a:rPr lang="en-US" sz="2200" dirty="0">
                <a:ea typeface="+mn-lt"/>
                <a:cs typeface="+mn-lt"/>
              </a:rPr>
              <a:t>All launch sites had a high success percentage depending on Payload Mass.</a:t>
            </a:r>
            <a:endParaRPr lang="en-US" dirty="0">
              <a:cs typeface="Calibri" panose="020F0502020204030204"/>
            </a:endParaRPr>
          </a:p>
          <a:p>
            <a:r>
              <a:rPr lang="en-US" sz="2200" dirty="0">
                <a:ea typeface="+mn-lt"/>
                <a:cs typeface="+mn-lt"/>
              </a:rPr>
              <a:t>For each Launch site, there is a Payload that increases the chances of landing success.</a:t>
            </a:r>
            <a:endParaRPr lang="en-US" dirty="0">
              <a:cs typeface="Calibri" panose="020F0502020204030204"/>
            </a:endParaRPr>
          </a:p>
          <a:p>
            <a:r>
              <a:rPr lang="en-US" sz="2200" dirty="0">
                <a:ea typeface="+mn-lt"/>
                <a:cs typeface="+mn-lt"/>
              </a:rPr>
              <a:t>Pay attention to the orbits that had 100% landing success.</a:t>
            </a:r>
            <a:endParaRPr lang="en-US" dirty="0">
              <a:cs typeface="Calibri" panose="020F0502020204030204"/>
            </a:endParaRPr>
          </a:p>
          <a:p>
            <a:pPr>
              <a:lnSpc>
                <a:spcPct val="100000"/>
              </a:lnSpc>
              <a:spcBef>
                <a:spcPts val="1400"/>
              </a:spcBef>
            </a:pPr>
            <a:r>
              <a:rPr lang="en-US" sz="2200" dirty="0">
                <a:ea typeface="+mn-lt"/>
                <a:cs typeface="+mn-lt"/>
              </a:rPr>
              <a:t>The GEO orbit had a very poor performance, being easier to flip a coin to know if the landing will be successful or not.</a:t>
            </a:r>
          </a:p>
          <a:p>
            <a:pPr>
              <a:lnSpc>
                <a:spcPct val="100000"/>
              </a:lnSpc>
              <a:spcBef>
                <a:spcPts val="1400"/>
              </a:spcBef>
            </a:pPr>
            <a:r>
              <a:rPr lang="en-US" sz="2200" dirty="0" err="1">
                <a:ea typeface="+mn-lt"/>
                <a:cs typeface="+mn-lt"/>
              </a:rPr>
              <a:t>Droneship</a:t>
            </a:r>
            <a:r>
              <a:rPr lang="en-US" sz="2200" dirty="0">
                <a:ea typeface="+mn-lt"/>
                <a:cs typeface="+mn-lt"/>
              </a:rPr>
              <a:t> failure was the most common among landing failures and also the most common among landing successes.</a:t>
            </a:r>
            <a:endParaRPr lang="en-US" sz="2200" dirty="0">
              <a:cs typeface="Calibri" panose="020F050202020403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aixaDeTexto 1">
            <a:extLst>
              <a:ext uri="{FF2B5EF4-FFF2-40B4-BE49-F238E27FC236}">
                <a16:creationId xmlns:a16="http://schemas.microsoft.com/office/drawing/2014/main" id="{5E42212B-EA1C-41DD-9261-C23F05FE3E06}"/>
              </a:ext>
            </a:extLst>
          </p:cNvPr>
          <p:cNvSpPr txBox="1"/>
          <p:nvPr/>
        </p:nvSpPr>
        <p:spPr>
          <a:xfrm>
            <a:off x="267419" y="5313872"/>
            <a:ext cx="11527765" cy="1072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400"/>
              </a:spcBef>
            </a:pPr>
            <a:r>
              <a:rPr lang="en-US" sz="2800" dirty="0">
                <a:solidFill>
                  <a:schemeClr val="accent3">
                    <a:lumMod val="25000"/>
                  </a:schemeClr>
                </a:solidFill>
                <a:latin typeface="Abadi"/>
                <a:ea typeface="+mn-lt"/>
                <a:cs typeface="+mn-lt"/>
              </a:rPr>
              <a:t>GitHub URL of the completed project:</a:t>
            </a:r>
            <a:endParaRPr lang="pt-BR" sz="2000" dirty="0">
              <a:solidFill>
                <a:schemeClr val="accent3">
                  <a:lumMod val="25000"/>
                </a:schemeClr>
              </a:solidFill>
              <a:latin typeface="Abadi"/>
              <a:ea typeface="+mn-lt"/>
              <a:cs typeface="+mn-lt"/>
            </a:endParaRPr>
          </a:p>
          <a:p>
            <a:pPr>
              <a:spcBef>
                <a:spcPts val="1400"/>
              </a:spcBef>
            </a:pPr>
            <a:r>
              <a:rPr lang="pt-BR" sz="2400" dirty="0">
                <a:cs typeface="Calibri"/>
                <a:hlinkClick r:id="rId2"/>
              </a:rPr>
              <a:t>Data Science complete project</a:t>
            </a:r>
            <a:endParaRPr lang="pt-BR" sz="2400" dirty="0">
              <a:cs typeface="Calibri"/>
            </a:endParaRPr>
          </a:p>
        </p:txBody>
      </p:sp>
    </p:spTree>
    <p:extLst>
      <p:ext uri="{BB962C8B-B14F-4D97-AF65-F5344CB8AC3E}">
        <p14:creationId xmlns:p14="http://schemas.microsoft.com/office/powerpoint/2010/main" val="16301236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96923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40FF7A2-46E7-4F84-81F6-31830704D059}"/>
              </a:ext>
            </a:extLst>
          </p:cNvPr>
          <p:cNvSpPr>
            <a:spLocks noGrp="1"/>
          </p:cNvSpPr>
          <p:nvPr>
            <p:ph idx="1"/>
          </p:nvPr>
        </p:nvSpPr>
        <p:spPr>
          <a:xfrm>
            <a:off x="391510" y="630074"/>
            <a:ext cx="11527220" cy="5047648"/>
          </a:xfrm>
        </p:spPr>
        <p:txBody>
          <a:bodyPr lIns="91440" tIns="45720" rIns="91440" bIns="45720" anchor="t"/>
          <a:lstStyle/>
          <a:p>
            <a:pPr>
              <a:lnSpc>
                <a:spcPct val="120000"/>
              </a:lnSpc>
              <a:spcBef>
                <a:spcPts val="1400"/>
              </a:spcBef>
            </a:pPr>
            <a:r>
              <a:rPr lang="en-US" dirty="0">
                <a:solidFill>
                  <a:schemeClr val="accent3">
                    <a:lumMod val="25000"/>
                  </a:schemeClr>
                </a:solidFill>
                <a:latin typeface="Abadi"/>
                <a:cs typeface="Calibri"/>
              </a:rPr>
              <a:t>Interactive visual analytics with Folium and </a:t>
            </a:r>
            <a:r>
              <a:rPr lang="en-US" dirty="0" err="1">
                <a:solidFill>
                  <a:schemeClr val="accent3">
                    <a:lumMod val="25000"/>
                  </a:schemeClr>
                </a:solidFill>
                <a:latin typeface="Abadi"/>
                <a:cs typeface="Calibri"/>
              </a:rPr>
              <a:t>Plotly</a:t>
            </a:r>
            <a:r>
              <a:rPr lang="en-US" dirty="0">
                <a:solidFill>
                  <a:schemeClr val="accent3">
                    <a:lumMod val="25000"/>
                  </a:schemeClr>
                </a:solidFill>
                <a:latin typeface="Abadi"/>
                <a:cs typeface="Calibri"/>
              </a:rPr>
              <a:t> Dash:</a:t>
            </a:r>
            <a:endParaRPr lang="en-US" dirty="0">
              <a:solidFill>
                <a:schemeClr val="accent3">
                  <a:lumMod val="25000"/>
                </a:schemeClr>
              </a:solidFill>
              <a:latin typeface="Abadi"/>
              <a:ea typeface="+mn-lt"/>
              <a:cs typeface="+mn-lt"/>
            </a:endParaRPr>
          </a:p>
          <a:p>
            <a:pPr>
              <a:buNone/>
            </a:pPr>
            <a:r>
              <a:rPr lang="en-US" sz="2000" dirty="0">
                <a:latin typeface="IBM Plex Mono Text"/>
                <a:ea typeface="+mn-lt"/>
                <a:cs typeface="+mn-lt"/>
              </a:rPr>
              <a:t>In this step we did a very interactive analysis.</a:t>
            </a:r>
            <a:endParaRPr lang="en-US" sz="2000">
              <a:latin typeface="IBM Plex Mono Text"/>
            </a:endParaRPr>
          </a:p>
          <a:p>
            <a:pPr>
              <a:buNone/>
            </a:pPr>
            <a:r>
              <a:rPr lang="en-US" sz="2000" dirty="0">
                <a:latin typeface="IBM Plex Mono Text"/>
                <a:ea typeface="+mn-lt"/>
                <a:cs typeface="+mn-lt"/>
              </a:rPr>
              <a:t>We use the Folium library that allows us to create worldwide graphics of different types. We used a map that started in the United States.</a:t>
            </a:r>
            <a:endParaRPr lang="en-US" sz="2000">
              <a:latin typeface="IBM Plex Mono Text"/>
            </a:endParaRPr>
          </a:p>
          <a:p>
            <a:pPr marL="0" indent="0">
              <a:lnSpc>
                <a:spcPct val="120000"/>
              </a:lnSpc>
              <a:spcBef>
                <a:spcPts val="1400"/>
              </a:spcBef>
              <a:buNone/>
            </a:pPr>
            <a:r>
              <a:rPr lang="en-US" sz="2000" dirty="0">
                <a:latin typeface="IBM Plex Mono Text"/>
                <a:ea typeface="+mn-lt"/>
                <a:cs typeface="+mn-lt"/>
              </a:rPr>
              <a:t>Then we were informing the latitude and longitude of each launch site used in the Falcon 9 rocket missions and marking it on the map. Then we mark within each launch site the number of missions in each of them and each number has a color representing a successful landing or failure. Finally, we set the distance from a launch site to the ocean, as launch sites are usually close to the ocean.</a:t>
            </a:r>
            <a:endParaRPr lang="en-US" sz="2000" dirty="0">
              <a:latin typeface="IBM Plex Mono Text"/>
            </a:endParaRPr>
          </a:p>
          <a:p>
            <a:pPr>
              <a:buNone/>
            </a:pPr>
            <a:r>
              <a:rPr lang="en-US" sz="2000" dirty="0">
                <a:ea typeface="+mn-lt"/>
                <a:cs typeface="+mn-lt"/>
              </a:rPr>
              <a:t>After that we created a web application with the Dash library. </a:t>
            </a:r>
            <a:endParaRPr lang="en-US" dirty="0">
              <a:ea typeface="+mn-lt"/>
              <a:cs typeface="+mn-lt"/>
            </a:endParaRPr>
          </a:p>
          <a:p>
            <a:pPr>
              <a:buNone/>
            </a:pPr>
            <a:r>
              <a:rPr lang="en-US" sz="2000" dirty="0">
                <a:ea typeface="+mn-lt"/>
                <a:cs typeface="+mn-lt"/>
              </a:rPr>
              <a:t>We created an interactive environment with graphics for queries like a pie chart with all launch sites and the percentage of success in each one of them. You can also view a pie chart and a scatter chart for each launch site individually.</a:t>
            </a:r>
            <a:endParaRPr lang="en-US">
              <a:cs typeface="Calibri"/>
            </a:endParaRPr>
          </a:p>
          <a:p>
            <a:pPr marL="0" indent="0">
              <a:lnSpc>
                <a:spcPct val="120000"/>
              </a:lnSpc>
              <a:spcBef>
                <a:spcPts val="1400"/>
              </a:spcBef>
              <a:buNone/>
            </a:pPr>
            <a:endParaRPr lang="en-US" dirty="0">
              <a:solidFill>
                <a:schemeClr val="accent3">
                  <a:lumMod val="25000"/>
                </a:schemeClr>
              </a:solidFill>
              <a:ea typeface="+mn-lt"/>
              <a:cs typeface="+mn-lt"/>
            </a:endParaRPr>
          </a:p>
          <a:p>
            <a:endParaRPr lang="pt-BR" dirty="0">
              <a:cs typeface="Calibri"/>
            </a:endParaRPr>
          </a:p>
        </p:txBody>
      </p:sp>
    </p:spTree>
    <p:extLst>
      <p:ext uri="{BB962C8B-B14F-4D97-AF65-F5344CB8AC3E}">
        <p14:creationId xmlns:p14="http://schemas.microsoft.com/office/powerpoint/2010/main" val="33454815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75</TotalTime>
  <Words>1336</Words>
  <Application>Microsoft Office PowerPoint</Application>
  <PresentationFormat>Widescreen</PresentationFormat>
  <Paragraphs>229</Paragraphs>
  <Slides>87</Slides>
  <Notes>3</Notes>
  <HiddenSlides>0</HiddenSlides>
  <MMClips>0</MMClips>
  <ScaleCrop>false</ScaleCrop>
  <HeadingPairs>
    <vt:vector size="4" baseType="variant">
      <vt:variant>
        <vt:lpstr>Tema</vt:lpstr>
      </vt:variant>
      <vt:variant>
        <vt:i4>2</vt:i4>
      </vt:variant>
      <vt:variant>
        <vt:lpstr>Títulos de slides</vt:lpstr>
      </vt:variant>
      <vt:variant>
        <vt:i4>87</vt:i4>
      </vt:variant>
    </vt:vector>
  </HeadingPairs>
  <TitlesOfParts>
    <vt:vector size="89" baseType="lpstr">
      <vt:lpstr>Custom Design</vt:lpstr>
      <vt:lpstr>Custom Design</vt:lpstr>
      <vt:lpstr>Apresentação do PowerPoint</vt:lpstr>
      <vt:lpstr>Apresentação do PowerPoint</vt:lpstr>
      <vt:lpstr>Apresentação do PowerPoint</vt:lpstr>
      <vt:lpstr>Apresentação do PowerPoint</vt:lpstr>
      <vt:lpstr>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1849</cp:revision>
  <dcterms:created xsi:type="dcterms:W3CDTF">2021-04-29T18:58:34Z</dcterms:created>
  <dcterms:modified xsi:type="dcterms:W3CDTF">2021-09-25T15:10:19Z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